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4"/>
  </p:notesMasterIdLst>
  <p:sldIdLst>
    <p:sldId id="256" r:id="rId5"/>
    <p:sldId id="429" r:id="rId6"/>
    <p:sldId id="499" r:id="rId7"/>
    <p:sldId id="485" r:id="rId8"/>
    <p:sldId id="537" r:id="rId9"/>
    <p:sldId id="487" r:id="rId10"/>
    <p:sldId id="492" r:id="rId11"/>
    <p:sldId id="510" r:id="rId12"/>
    <p:sldId id="493" r:id="rId13"/>
    <p:sldId id="469" r:id="rId14"/>
    <p:sldId id="468" r:id="rId15"/>
    <p:sldId id="481" r:id="rId16"/>
    <p:sldId id="504" r:id="rId17"/>
    <p:sldId id="505" r:id="rId18"/>
    <p:sldId id="538" r:id="rId19"/>
    <p:sldId id="509" r:id="rId20"/>
    <p:sldId id="544" r:id="rId21"/>
    <p:sldId id="521" r:id="rId22"/>
    <p:sldId id="472" r:id="rId23"/>
    <p:sldId id="473" r:id="rId24"/>
    <p:sldId id="523" r:id="rId25"/>
    <p:sldId id="529" r:id="rId26"/>
    <p:sldId id="527" r:id="rId27"/>
    <p:sldId id="540" r:id="rId28"/>
    <p:sldId id="528" r:id="rId29"/>
    <p:sldId id="531" r:id="rId30"/>
    <p:sldId id="525" r:id="rId31"/>
    <p:sldId id="539" r:id="rId32"/>
    <p:sldId id="541" r:id="rId33"/>
    <p:sldId id="542" r:id="rId34"/>
    <p:sldId id="543" r:id="rId35"/>
    <p:sldId id="444" r:id="rId36"/>
    <p:sldId id="549" r:id="rId37"/>
    <p:sldId id="447" r:id="rId38"/>
    <p:sldId id="550" r:id="rId39"/>
    <p:sldId id="551" r:id="rId40"/>
    <p:sldId id="449" r:id="rId41"/>
    <p:sldId id="511" r:id="rId42"/>
    <p:sldId id="512" r:id="rId43"/>
    <p:sldId id="517" r:id="rId44"/>
    <p:sldId id="518" r:id="rId45"/>
    <p:sldId id="516" r:id="rId46"/>
    <p:sldId id="497" r:id="rId47"/>
    <p:sldId id="545" r:id="rId48"/>
    <p:sldId id="428" r:id="rId49"/>
    <p:sldId id="552" r:id="rId50"/>
    <p:sldId id="546" r:id="rId51"/>
    <p:sldId id="547" r:id="rId52"/>
    <p:sldId id="548" r:id="rId53"/>
  </p:sldIdLst>
  <p:sldSz cx="9144000" cy="6858000" type="screen4x3"/>
  <p:notesSz cx="6858000" cy="9144000"/>
  <p:defaultTextStyle>
    <a:defPPr>
      <a:defRPr lang="sr-Latn-C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C399C-B80E-7EC3-852D-20A916AF912A}" v="127" dt="2023-12-08T09:42:10.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5814" autoAdjust="0"/>
  </p:normalViewPr>
  <p:slideViewPr>
    <p:cSldViewPr>
      <p:cViewPr varScale="1">
        <p:scale>
          <a:sx n="156" d="100"/>
          <a:sy n="156" d="100"/>
        </p:scale>
        <p:origin x="2118" y="13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eštrović" userId="14f3cbbe-85b1-4dd0-8e5f-de92a03d67f0" providerId="ADAL" clId="{294D65E3-4F11-4B18-A72D-1DC21F32976B}"/>
    <pc:docChg chg="undo custSel addSld modSld">
      <pc:chgData name="Ana Meštrović" userId="14f3cbbe-85b1-4dd0-8e5f-de92a03d67f0" providerId="ADAL" clId="{294D65E3-4F11-4B18-A72D-1DC21F32976B}" dt="2023-12-08T13:59:03.589" v="66"/>
      <pc:docMkLst>
        <pc:docMk/>
      </pc:docMkLst>
      <pc:sldChg chg="addSp delSp modSp">
        <pc:chgData name="Ana Meštrović" userId="14f3cbbe-85b1-4dd0-8e5f-de92a03d67f0" providerId="ADAL" clId="{294D65E3-4F11-4B18-A72D-1DC21F32976B}" dt="2023-12-08T12:26:12.838" v="13" actId="1076"/>
        <pc:sldMkLst>
          <pc:docMk/>
          <pc:sldMk cId="2248125650" sldId="444"/>
        </pc:sldMkLst>
        <pc:spChg chg="del">
          <ac:chgData name="Ana Meštrović" userId="14f3cbbe-85b1-4dd0-8e5f-de92a03d67f0" providerId="ADAL" clId="{294D65E3-4F11-4B18-A72D-1DC21F32976B}" dt="2023-12-08T12:25:58.221" v="5"/>
          <ac:spMkLst>
            <pc:docMk/>
            <pc:sldMk cId="2248125650" sldId="444"/>
            <ac:spMk id="3" creationId="{00000000-0000-0000-0000-000000000000}"/>
          </ac:spMkLst>
        </pc:spChg>
        <pc:picChg chg="del">
          <ac:chgData name="Ana Meštrović" userId="14f3cbbe-85b1-4dd0-8e5f-de92a03d67f0" providerId="ADAL" clId="{294D65E3-4F11-4B18-A72D-1DC21F32976B}" dt="2023-12-08T12:25:29.007" v="0" actId="478"/>
          <ac:picMkLst>
            <pc:docMk/>
            <pc:sldMk cId="2248125650" sldId="444"/>
            <ac:picMk id="5" creationId="{00000000-0000-0000-0000-000000000000}"/>
          </ac:picMkLst>
        </pc:picChg>
        <pc:picChg chg="add mod">
          <ac:chgData name="Ana Meštrović" userId="14f3cbbe-85b1-4dd0-8e5f-de92a03d67f0" providerId="ADAL" clId="{294D65E3-4F11-4B18-A72D-1DC21F32976B}" dt="2023-12-08T12:26:12.838" v="13" actId="1076"/>
          <ac:picMkLst>
            <pc:docMk/>
            <pc:sldMk cId="2248125650" sldId="444"/>
            <ac:picMk id="6" creationId="{5CA80E51-7C61-4894-930A-E8F8FD75210C}"/>
          </ac:picMkLst>
        </pc:picChg>
        <pc:picChg chg="add mod">
          <ac:chgData name="Ana Meštrović" userId="14f3cbbe-85b1-4dd0-8e5f-de92a03d67f0" providerId="ADAL" clId="{294D65E3-4F11-4B18-A72D-1DC21F32976B}" dt="2023-12-08T12:26:11.173" v="12" actId="1076"/>
          <ac:picMkLst>
            <pc:docMk/>
            <pc:sldMk cId="2248125650" sldId="444"/>
            <ac:picMk id="7" creationId="{29B9BEEC-FEB2-45AF-ABE8-39B5F03ECA64}"/>
          </ac:picMkLst>
        </pc:picChg>
      </pc:sldChg>
      <pc:sldChg chg="modSp">
        <pc:chgData name="Ana Meštrović" userId="14f3cbbe-85b1-4dd0-8e5f-de92a03d67f0" providerId="ADAL" clId="{294D65E3-4F11-4B18-A72D-1DC21F32976B}" dt="2023-12-08T12:44:23.065" v="65" actId="20577"/>
        <pc:sldMkLst>
          <pc:docMk/>
          <pc:sldMk cId="283861728" sldId="504"/>
        </pc:sldMkLst>
        <pc:spChg chg="mod">
          <ac:chgData name="Ana Meštrović" userId="14f3cbbe-85b1-4dd0-8e5f-de92a03d67f0" providerId="ADAL" clId="{294D65E3-4F11-4B18-A72D-1DC21F32976B}" dt="2023-12-08T12:44:23.065" v="65" actId="20577"/>
          <ac:spMkLst>
            <pc:docMk/>
            <pc:sldMk cId="283861728" sldId="504"/>
            <ac:spMk id="3" creationId="{00000000-0000-0000-0000-000000000000}"/>
          </ac:spMkLst>
        </pc:spChg>
      </pc:sldChg>
      <pc:sldChg chg="addSp delSp modSp new add">
        <pc:chgData name="Ana Meštrović" userId="14f3cbbe-85b1-4dd0-8e5f-de92a03d67f0" providerId="ADAL" clId="{294D65E3-4F11-4B18-A72D-1DC21F32976B}" dt="2023-12-08T12:29:12.969" v="36" actId="478"/>
        <pc:sldMkLst>
          <pc:docMk/>
          <pc:sldMk cId="378711828" sldId="549"/>
        </pc:sldMkLst>
        <pc:spChg chg="mod">
          <ac:chgData name="Ana Meštrović" userId="14f3cbbe-85b1-4dd0-8e5f-de92a03d67f0" providerId="ADAL" clId="{294D65E3-4F11-4B18-A72D-1DC21F32976B}" dt="2023-12-08T12:27:45.534" v="20"/>
          <ac:spMkLst>
            <pc:docMk/>
            <pc:sldMk cId="378711828" sldId="549"/>
            <ac:spMk id="2" creationId="{C57A3E8D-CBB8-487C-84E4-D82B770085B7}"/>
          </ac:spMkLst>
        </pc:spChg>
        <pc:picChg chg="add del mod">
          <ac:chgData name="Ana Meštrović" userId="14f3cbbe-85b1-4dd0-8e5f-de92a03d67f0" providerId="ADAL" clId="{294D65E3-4F11-4B18-A72D-1DC21F32976B}" dt="2023-12-08T12:28:35.475" v="21" actId="478"/>
          <ac:picMkLst>
            <pc:docMk/>
            <pc:sldMk cId="378711828" sldId="549"/>
            <ac:picMk id="5" creationId="{AC1517DA-2809-4642-89D8-B7FCCE23FE92}"/>
          </ac:picMkLst>
        </pc:picChg>
        <pc:picChg chg="add del mod">
          <ac:chgData name="Ana Meštrović" userId="14f3cbbe-85b1-4dd0-8e5f-de92a03d67f0" providerId="ADAL" clId="{294D65E3-4F11-4B18-A72D-1DC21F32976B}" dt="2023-12-08T12:29:12.969" v="36" actId="478"/>
          <ac:picMkLst>
            <pc:docMk/>
            <pc:sldMk cId="378711828" sldId="549"/>
            <ac:picMk id="6" creationId="{DF1AFD80-D3DE-4DAB-975E-AF4E9A8BE1F2}"/>
          </ac:picMkLst>
        </pc:picChg>
        <pc:picChg chg="add del mod">
          <ac:chgData name="Ana Meštrović" userId="14f3cbbe-85b1-4dd0-8e5f-de92a03d67f0" providerId="ADAL" clId="{294D65E3-4F11-4B18-A72D-1DC21F32976B}" dt="2023-12-08T12:29:12.600" v="35"/>
          <ac:picMkLst>
            <pc:docMk/>
            <pc:sldMk cId="378711828" sldId="549"/>
            <ac:picMk id="7" creationId="{66387262-4A05-4FBE-89A1-863D43ED4113}"/>
          </ac:picMkLst>
        </pc:picChg>
      </pc:sldChg>
      <pc:sldChg chg="addSp modSp new add">
        <pc:chgData name="Ana Meštrović" userId="14f3cbbe-85b1-4dd0-8e5f-de92a03d67f0" providerId="ADAL" clId="{294D65E3-4F11-4B18-A72D-1DC21F32976B}" dt="2023-12-08T12:32:16.702" v="55" actId="20577"/>
        <pc:sldMkLst>
          <pc:docMk/>
          <pc:sldMk cId="2308077465" sldId="550"/>
        </pc:sldMkLst>
        <pc:spChg chg="mod">
          <ac:chgData name="Ana Meštrović" userId="14f3cbbe-85b1-4dd0-8e5f-de92a03d67f0" providerId="ADAL" clId="{294D65E3-4F11-4B18-A72D-1DC21F32976B}" dt="2023-12-08T12:32:16.702" v="55" actId="20577"/>
          <ac:spMkLst>
            <pc:docMk/>
            <pc:sldMk cId="2308077465" sldId="550"/>
            <ac:spMk id="2" creationId="{B51A40CC-186F-4E86-88D4-62D3FDBE8EFB}"/>
          </ac:spMkLst>
        </pc:spChg>
        <pc:picChg chg="add mod">
          <ac:chgData name="Ana Meštrović" userId="14f3cbbe-85b1-4dd0-8e5f-de92a03d67f0" providerId="ADAL" clId="{294D65E3-4F11-4B18-A72D-1DC21F32976B}" dt="2023-12-08T12:32:12.605" v="40" actId="1076"/>
          <ac:picMkLst>
            <pc:docMk/>
            <pc:sldMk cId="2308077465" sldId="550"/>
            <ac:picMk id="5" creationId="{6BB98788-5F56-4BED-A53A-D80B6530627B}"/>
          </ac:picMkLst>
        </pc:picChg>
      </pc:sldChg>
      <pc:sldChg chg="addSp modSp new add">
        <pc:chgData name="Ana Meštrović" userId="14f3cbbe-85b1-4dd0-8e5f-de92a03d67f0" providerId="ADAL" clId="{294D65E3-4F11-4B18-A72D-1DC21F32976B}" dt="2023-12-08T12:34:44.349" v="64" actId="1076"/>
        <pc:sldMkLst>
          <pc:docMk/>
          <pc:sldMk cId="2481690345" sldId="551"/>
        </pc:sldMkLst>
        <pc:spChg chg="mod">
          <ac:chgData name="Ana Meštrović" userId="14f3cbbe-85b1-4dd0-8e5f-de92a03d67f0" providerId="ADAL" clId="{294D65E3-4F11-4B18-A72D-1DC21F32976B}" dt="2023-12-08T12:34:36.587" v="63"/>
          <ac:spMkLst>
            <pc:docMk/>
            <pc:sldMk cId="2481690345" sldId="551"/>
            <ac:spMk id="2" creationId="{40654F06-862D-4C0C-A232-1C1D8765A9F3}"/>
          </ac:spMkLst>
        </pc:spChg>
        <pc:picChg chg="add mod">
          <ac:chgData name="Ana Meštrović" userId="14f3cbbe-85b1-4dd0-8e5f-de92a03d67f0" providerId="ADAL" clId="{294D65E3-4F11-4B18-A72D-1DC21F32976B}" dt="2023-12-08T12:34:44.349" v="64" actId="1076"/>
          <ac:picMkLst>
            <pc:docMk/>
            <pc:sldMk cId="2481690345" sldId="551"/>
            <ac:picMk id="5" creationId="{DA553A78-D542-4860-ADDB-9BA168D54760}"/>
          </ac:picMkLst>
        </pc:picChg>
      </pc:sldChg>
      <pc:sldChg chg="add setBg">
        <pc:chgData name="Ana Meštrović" userId="14f3cbbe-85b1-4dd0-8e5f-de92a03d67f0" providerId="ADAL" clId="{294D65E3-4F11-4B18-A72D-1DC21F32976B}" dt="2023-12-08T13:59:03.589" v="66"/>
        <pc:sldMkLst>
          <pc:docMk/>
          <pc:sldMk cId="3571099472" sldId="552"/>
        </pc:sldMkLst>
      </pc:sldChg>
    </pc:docChg>
  </pc:docChgLst>
  <pc:docChgLst>
    <pc:chgData name="Ana Meštrović" userId="S::amestrovic@uniri.hr::14f3cbbe-85b1-4dd0-8e5f-de92a03d67f0" providerId="AD" clId="Web-{F70C399C-B80E-7EC3-852D-20A916AF912A}"/>
    <pc:docChg chg="modSld">
      <pc:chgData name="Ana Meštrović" userId="S::amestrovic@uniri.hr::14f3cbbe-85b1-4dd0-8e5f-de92a03d67f0" providerId="AD" clId="Web-{F70C399C-B80E-7EC3-852D-20A916AF912A}" dt="2023-12-08T09:42:08.966" v="112" actId="20577"/>
      <pc:docMkLst>
        <pc:docMk/>
      </pc:docMkLst>
      <pc:sldChg chg="modSp">
        <pc:chgData name="Ana Meštrović" userId="S::amestrovic@uniri.hr::14f3cbbe-85b1-4dd0-8e5f-de92a03d67f0" providerId="AD" clId="Web-{F70C399C-B80E-7EC3-852D-20A916AF912A}" dt="2023-12-08T09:34:18.245" v="0" actId="20577"/>
        <pc:sldMkLst>
          <pc:docMk/>
          <pc:sldMk cId="0" sldId="256"/>
        </pc:sldMkLst>
        <pc:spChg chg="mod">
          <ac:chgData name="Ana Meštrović" userId="S::amestrovic@uniri.hr::14f3cbbe-85b1-4dd0-8e5f-de92a03d67f0" providerId="AD" clId="Web-{F70C399C-B80E-7EC3-852D-20A916AF912A}" dt="2023-12-08T09:34:18.245" v="0" actId="20577"/>
          <ac:spMkLst>
            <pc:docMk/>
            <pc:sldMk cId="0" sldId="256"/>
            <ac:spMk id="3" creationId="{00000000-0000-0000-0000-000000000000}"/>
          </ac:spMkLst>
        </pc:spChg>
      </pc:sldChg>
      <pc:sldChg chg="modSp">
        <pc:chgData name="Ana Meštrović" userId="S::amestrovic@uniri.hr::14f3cbbe-85b1-4dd0-8e5f-de92a03d67f0" providerId="AD" clId="Web-{F70C399C-B80E-7EC3-852D-20A916AF912A}" dt="2023-12-08T09:34:29.902" v="2" actId="20577"/>
        <pc:sldMkLst>
          <pc:docMk/>
          <pc:sldMk cId="46467948" sldId="429"/>
        </pc:sldMkLst>
        <pc:spChg chg="mod">
          <ac:chgData name="Ana Meštrović" userId="S::amestrovic@uniri.hr::14f3cbbe-85b1-4dd0-8e5f-de92a03d67f0" providerId="AD" clId="Web-{F70C399C-B80E-7EC3-852D-20A916AF912A}" dt="2023-12-08T09:34:29.902" v="2" actId="20577"/>
          <ac:spMkLst>
            <pc:docMk/>
            <pc:sldMk cId="46467948" sldId="429"/>
            <ac:spMk id="3" creationId="{00000000-0000-0000-0000-000000000000}"/>
          </ac:spMkLst>
        </pc:spChg>
      </pc:sldChg>
      <pc:sldChg chg="modSp">
        <pc:chgData name="Ana Meštrović" userId="S::amestrovic@uniri.hr::14f3cbbe-85b1-4dd0-8e5f-de92a03d67f0" providerId="AD" clId="Web-{F70C399C-B80E-7EC3-852D-20A916AF912A}" dt="2023-12-08T09:40:55.041" v="94" actId="20577"/>
        <pc:sldMkLst>
          <pc:docMk/>
          <pc:sldMk cId="2248125650" sldId="444"/>
        </pc:sldMkLst>
        <pc:spChg chg="mod">
          <ac:chgData name="Ana Meštrović" userId="S::amestrovic@uniri.hr::14f3cbbe-85b1-4dd0-8e5f-de92a03d67f0" providerId="AD" clId="Web-{F70C399C-B80E-7EC3-852D-20A916AF912A}" dt="2023-12-08T09:40:55.041" v="94" actId="20577"/>
          <ac:spMkLst>
            <pc:docMk/>
            <pc:sldMk cId="2248125650" sldId="444"/>
            <ac:spMk id="2" creationId="{00000000-0000-0000-0000-000000000000}"/>
          </ac:spMkLst>
        </pc:spChg>
      </pc:sldChg>
      <pc:sldChg chg="modSp">
        <pc:chgData name="Ana Meštrović" userId="S::amestrovic@uniri.hr::14f3cbbe-85b1-4dd0-8e5f-de92a03d67f0" providerId="AD" clId="Web-{F70C399C-B80E-7EC3-852D-20A916AF912A}" dt="2023-12-08T09:41:00.791" v="96" actId="20577"/>
        <pc:sldMkLst>
          <pc:docMk/>
          <pc:sldMk cId="3098181932" sldId="447"/>
        </pc:sldMkLst>
        <pc:spChg chg="mod">
          <ac:chgData name="Ana Meštrović" userId="S::amestrovic@uniri.hr::14f3cbbe-85b1-4dd0-8e5f-de92a03d67f0" providerId="AD" clId="Web-{F70C399C-B80E-7EC3-852D-20A916AF912A}" dt="2023-12-08T09:41:00.791" v="96" actId="20577"/>
          <ac:spMkLst>
            <pc:docMk/>
            <pc:sldMk cId="3098181932" sldId="447"/>
            <ac:spMk id="2" creationId="{00000000-0000-0000-0000-000000000000}"/>
          </ac:spMkLst>
        </pc:spChg>
      </pc:sldChg>
      <pc:sldChg chg="modSp">
        <pc:chgData name="Ana Meštrović" userId="S::amestrovic@uniri.hr::14f3cbbe-85b1-4dd0-8e5f-de92a03d67f0" providerId="AD" clId="Web-{F70C399C-B80E-7EC3-852D-20A916AF912A}" dt="2023-12-08T09:41:03.635" v="98" actId="20577"/>
        <pc:sldMkLst>
          <pc:docMk/>
          <pc:sldMk cId="174451428" sldId="449"/>
        </pc:sldMkLst>
        <pc:spChg chg="mod">
          <ac:chgData name="Ana Meštrović" userId="S::amestrovic@uniri.hr::14f3cbbe-85b1-4dd0-8e5f-de92a03d67f0" providerId="AD" clId="Web-{F70C399C-B80E-7EC3-852D-20A916AF912A}" dt="2023-12-08T09:41:03.635" v="98" actId="20577"/>
          <ac:spMkLst>
            <pc:docMk/>
            <pc:sldMk cId="174451428" sldId="449"/>
            <ac:spMk id="2" creationId="{00000000-0000-0000-0000-000000000000}"/>
          </ac:spMkLst>
        </pc:spChg>
      </pc:sldChg>
      <pc:sldChg chg="modSp">
        <pc:chgData name="Ana Meštrović" userId="S::amestrovic@uniri.hr::14f3cbbe-85b1-4dd0-8e5f-de92a03d67f0" providerId="AD" clId="Web-{F70C399C-B80E-7EC3-852D-20A916AF912A}" dt="2023-12-08T09:37:13.767" v="37" actId="20577"/>
        <pc:sldMkLst>
          <pc:docMk/>
          <pc:sldMk cId="2727729272" sldId="468"/>
        </pc:sldMkLst>
        <pc:spChg chg="mod">
          <ac:chgData name="Ana Meštrović" userId="S::amestrovic@uniri.hr::14f3cbbe-85b1-4dd0-8e5f-de92a03d67f0" providerId="AD" clId="Web-{F70C399C-B80E-7EC3-852D-20A916AF912A}" dt="2023-12-08T09:37:13.767" v="37" actId="20577"/>
          <ac:spMkLst>
            <pc:docMk/>
            <pc:sldMk cId="2727729272" sldId="468"/>
            <ac:spMk id="2" creationId="{00000000-0000-0000-0000-000000000000}"/>
          </ac:spMkLst>
        </pc:spChg>
        <pc:spChg chg="mod">
          <ac:chgData name="Ana Meštrović" userId="S::amestrovic@uniri.hr::14f3cbbe-85b1-4dd0-8e5f-de92a03d67f0" providerId="AD" clId="Web-{F70C399C-B80E-7EC3-852D-20A916AF912A}" dt="2023-12-08T09:37:08.939" v="36" actId="20577"/>
          <ac:spMkLst>
            <pc:docMk/>
            <pc:sldMk cId="2727729272" sldId="468"/>
            <ac:spMk id="3" creationId="{00000000-0000-0000-0000-000000000000}"/>
          </ac:spMkLst>
        </pc:spChg>
      </pc:sldChg>
      <pc:sldChg chg="modSp">
        <pc:chgData name="Ana Meštrović" userId="S::amestrovic@uniri.hr::14f3cbbe-85b1-4dd0-8e5f-de92a03d67f0" providerId="AD" clId="Web-{F70C399C-B80E-7EC3-852D-20A916AF912A}" dt="2023-12-08T09:37:03.064" v="35" actId="20577"/>
        <pc:sldMkLst>
          <pc:docMk/>
          <pc:sldMk cId="3860833801" sldId="469"/>
        </pc:sldMkLst>
        <pc:spChg chg="mod">
          <ac:chgData name="Ana Meštrović" userId="S::amestrovic@uniri.hr::14f3cbbe-85b1-4dd0-8e5f-de92a03d67f0" providerId="AD" clId="Web-{F70C399C-B80E-7EC3-852D-20A916AF912A}" dt="2023-12-08T09:37:03.064" v="35" actId="20577"/>
          <ac:spMkLst>
            <pc:docMk/>
            <pc:sldMk cId="3860833801" sldId="469"/>
            <ac:spMk id="3" creationId="{00000000-0000-0000-0000-000000000000}"/>
          </ac:spMkLst>
        </pc:spChg>
      </pc:sldChg>
      <pc:sldChg chg="modSp">
        <pc:chgData name="Ana Meštrović" userId="S::amestrovic@uniri.hr::14f3cbbe-85b1-4dd0-8e5f-de92a03d67f0" providerId="AD" clId="Web-{F70C399C-B80E-7EC3-852D-20A916AF912A}" dt="2023-12-08T09:39:09.022" v="63" actId="20577"/>
        <pc:sldMkLst>
          <pc:docMk/>
          <pc:sldMk cId="1629605065" sldId="472"/>
        </pc:sldMkLst>
        <pc:spChg chg="mod">
          <ac:chgData name="Ana Meštrović" userId="S::amestrovic@uniri.hr::14f3cbbe-85b1-4dd0-8e5f-de92a03d67f0" providerId="AD" clId="Web-{F70C399C-B80E-7EC3-852D-20A916AF912A}" dt="2023-12-08T09:38:59.724" v="61" actId="20577"/>
          <ac:spMkLst>
            <pc:docMk/>
            <pc:sldMk cId="1629605065" sldId="472"/>
            <ac:spMk id="2" creationId="{00000000-0000-0000-0000-000000000000}"/>
          </ac:spMkLst>
        </pc:spChg>
        <pc:spChg chg="mod">
          <ac:chgData name="Ana Meštrović" userId="S::amestrovic@uniri.hr::14f3cbbe-85b1-4dd0-8e5f-de92a03d67f0" providerId="AD" clId="Web-{F70C399C-B80E-7EC3-852D-20A916AF912A}" dt="2023-12-08T09:39:09.022" v="63" actId="20577"/>
          <ac:spMkLst>
            <pc:docMk/>
            <pc:sldMk cId="1629605065" sldId="472"/>
            <ac:spMk id="3" creationId="{00000000-0000-0000-0000-000000000000}"/>
          </ac:spMkLst>
        </pc:spChg>
      </pc:sldChg>
      <pc:sldChg chg="modSp">
        <pc:chgData name="Ana Meštrović" userId="S::amestrovic@uniri.hr::14f3cbbe-85b1-4dd0-8e5f-de92a03d67f0" providerId="AD" clId="Web-{F70C399C-B80E-7EC3-852D-20A916AF912A}" dt="2023-12-08T09:38:16.613" v="51" actId="20577"/>
        <pc:sldMkLst>
          <pc:docMk/>
          <pc:sldMk cId="65876054" sldId="477"/>
        </pc:sldMkLst>
        <pc:spChg chg="mod">
          <ac:chgData name="Ana Meštrović" userId="S::amestrovic@uniri.hr::14f3cbbe-85b1-4dd0-8e5f-de92a03d67f0" providerId="AD" clId="Web-{F70C399C-B80E-7EC3-852D-20A916AF912A}" dt="2023-12-08T09:38:16.613" v="51" actId="20577"/>
          <ac:spMkLst>
            <pc:docMk/>
            <pc:sldMk cId="65876054" sldId="477"/>
            <ac:spMk id="3" creationId="{00000000-0000-0000-0000-000000000000}"/>
          </ac:spMkLst>
        </pc:spChg>
      </pc:sldChg>
      <pc:sldChg chg="modSp">
        <pc:chgData name="Ana Meštrović" userId="S::amestrovic@uniri.hr::14f3cbbe-85b1-4dd0-8e5f-de92a03d67f0" providerId="AD" clId="Web-{F70C399C-B80E-7EC3-852D-20A916AF912A}" dt="2023-12-08T09:37:23.518" v="38" actId="20577"/>
        <pc:sldMkLst>
          <pc:docMk/>
          <pc:sldMk cId="1699447832" sldId="481"/>
        </pc:sldMkLst>
        <pc:spChg chg="mod">
          <ac:chgData name="Ana Meštrović" userId="S::amestrovic@uniri.hr::14f3cbbe-85b1-4dd0-8e5f-de92a03d67f0" providerId="AD" clId="Web-{F70C399C-B80E-7EC3-852D-20A916AF912A}" dt="2023-12-08T09:37:23.518" v="38" actId="20577"/>
          <ac:spMkLst>
            <pc:docMk/>
            <pc:sldMk cId="1699447832" sldId="481"/>
            <ac:spMk id="3" creationId="{00000000-0000-0000-0000-000000000000}"/>
          </ac:spMkLst>
        </pc:spChg>
      </pc:sldChg>
      <pc:sldChg chg="modSp">
        <pc:chgData name="Ana Meštrović" userId="S::amestrovic@uniri.hr::14f3cbbe-85b1-4dd0-8e5f-de92a03d67f0" providerId="AD" clId="Web-{F70C399C-B80E-7EC3-852D-20A916AF912A}" dt="2023-12-08T09:35:17.091" v="17" actId="20577"/>
        <pc:sldMkLst>
          <pc:docMk/>
          <pc:sldMk cId="884174044" sldId="485"/>
        </pc:sldMkLst>
        <pc:spChg chg="mod">
          <ac:chgData name="Ana Meštrović" userId="S::amestrovic@uniri.hr::14f3cbbe-85b1-4dd0-8e5f-de92a03d67f0" providerId="AD" clId="Web-{F70C399C-B80E-7EC3-852D-20A916AF912A}" dt="2023-12-08T09:35:17.091" v="17" actId="20577"/>
          <ac:spMkLst>
            <pc:docMk/>
            <pc:sldMk cId="884174044" sldId="485"/>
            <ac:spMk id="3" creationId="{00000000-0000-0000-0000-000000000000}"/>
          </ac:spMkLst>
        </pc:spChg>
      </pc:sldChg>
      <pc:sldChg chg="modSp">
        <pc:chgData name="Ana Meštrović" userId="S::amestrovic@uniri.hr::14f3cbbe-85b1-4dd0-8e5f-de92a03d67f0" providerId="AD" clId="Web-{F70C399C-B80E-7EC3-852D-20A916AF912A}" dt="2023-12-08T09:36:05.655" v="24" actId="20577"/>
        <pc:sldMkLst>
          <pc:docMk/>
          <pc:sldMk cId="948503491" sldId="487"/>
        </pc:sldMkLst>
        <pc:spChg chg="mod">
          <ac:chgData name="Ana Meštrović" userId="S::amestrovic@uniri.hr::14f3cbbe-85b1-4dd0-8e5f-de92a03d67f0" providerId="AD" clId="Web-{F70C399C-B80E-7EC3-852D-20A916AF912A}" dt="2023-12-08T09:36:05.655" v="24" actId="20577"/>
          <ac:spMkLst>
            <pc:docMk/>
            <pc:sldMk cId="948503491" sldId="487"/>
            <ac:spMk id="3" creationId="{00000000-0000-0000-0000-000000000000}"/>
          </ac:spMkLst>
        </pc:spChg>
      </pc:sldChg>
      <pc:sldChg chg="modSp">
        <pc:chgData name="Ana Meštrović" userId="S::amestrovic@uniri.hr::14f3cbbe-85b1-4dd0-8e5f-de92a03d67f0" providerId="AD" clId="Web-{F70C399C-B80E-7EC3-852D-20A916AF912A}" dt="2023-12-08T09:36:25.875" v="29" actId="20577"/>
        <pc:sldMkLst>
          <pc:docMk/>
          <pc:sldMk cId="212679720" sldId="492"/>
        </pc:sldMkLst>
        <pc:spChg chg="mod">
          <ac:chgData name="Ana Meštrović" userId="S::amestrovic@uniri.hr::14f3cbbe-85b1-4dd0-8e5f-de92a03d67f0" providerId="AD" clId="Web-{F70C399C-B80E-7EC3-852D-20A916AF912A}" dt="2023-12-08T09:36:25.875" v="29" actId="20577"/>
          <ac:spMkLst>
            <pc:docMk/>
            <pc:sldMk cId="212679720" sldId="492"/>
            <ac:spMk id="3" creationId="{00000000-0000-0000-0000-000000000000}"/>
          </ac:spMkLst>
        </pc:spChg>
      </pc:sldChg>
      <pc:sldChg chg="modSp">
        <pc:chgData name="Ana Meštrović" userId="S::amestrovic@uniri.hr::14f3cbbe-85b1-4dd0-8e5f-de92a03d67f0" providerId="AD" clId="Web-{F70C399C-B80E-7EC3-852D-20A916AF912A}" dt="2023-12-08T09:36:55.282" v="33" actId="20577"/>
        <pc:sldMkLst>
          <pc:docMk/>
          <pc:sldMk cId="485837314" sldId="493"/>
        </pc:sldMkLst>
        <pc:spChg chg="mod">
          <ac:chgData name="Ana Meštrović" userId="S::amestrovic@uniri.hr::14f3cbbe-85b1-4dd0-8e5f-de92a03d67f0" providerId="AD" clId="Web-{F70C399C-B80E-7EC3-852D-20A916AF912A}" dt="2023-12-08T09:36:55.282" v="33" actId="20577"/>
          <ac:spMkLst>
            <pc:docMk/>
            <pc:sldMk cId="485837314" sldId="493"/>
            <ac:spMk id="7" creationId="{00000000-0000-0000-0000-000000000000}"/>
          </ac:spMkLst>
        </pc:spChg>
      </pc:sldChg>
      <pc:sldChg chg="modSp">
        <pc:chgData name="Ana Meštrović" userId="S::amestrovic@uniri.hr::14f3cbbe-85b1-4dd0-8e5f-de92a03d67f0" providerId="AD" clId="Web-{F70C399C-B80E-7EC3-852D-20A916AF912A}" dt="2023-12-08T09:34:39.715" v="4" actId="20577"/>
        <pc:sldMkLst>
          <pc:docMk/>
          <pc:sldMk cId="1374787740" sldId="499"/>
        </pc:sldMkLst>
        <pc:spChg chg="mod">
          <ac:chgData name="Ana Meštrović" userId="S::amestrovic@uniri.hr::14f3cbbe-85b1-4dd0-8e5f-de92a03d67f0" providerId="AD" clId="Web-{F70C399C-B80E-7EC3-852D-20A916AF912A}" dt="2023-12-08T09:34:39.715" v="4" actId="20577"/>
          <ac:spMkLst>
            <pc:docMk/>
            <pc:sldMk cId="1374787740" sldId="499"/>
            <ac:spMk id="3" creationId="{00000000-0000-0000-0000-000000000000}"/>
          </ac:spMkLst>
        </pc:spChg>
      </pc:sldChg>
      <pc:sldChg chg="modSp">
        <pc:chgData name="Ana Meštrović" userId="S::amestrovic@uniri.hr::14f3cbbe-85b1-4dd0-8e5f-de92a03d67f0" providerId="AD" clId="Web-{F70C399C-B80E-7EC3-852D-20A916AF912A}" dt="2023-12-08T09:37:33.737" v="40" actId="20577"/>
        <pc:sldMkLst>
          <pc:docMk/>
          <pc:sldMk cId="283861728" sldId="504"/>
        </pc:sldMkLst>
        <pc:spChg chg="mod">
          <ac:chgData name="Ana Meštrović" userId="S::amestrovic@uniri.hr::14f3cbbe-85b1-4dd0-8e5f-de92a03d67f0" providerId="AD" clId="Web-{F70C399C-B80E-7EC3-852D-20A916AF912A}" dt="2023-12-08T09:37:33.737" v="40" actId="20577"/>
          <ac:spMkLst>
            <pc:docMk/>
            <pc:sldMk cId="283861728" sldId="504"/>
            <ac:spMk id="3" creationId="{00000000-0000-0000-0000-000000000000}"/>
          </ac:spMkLst>
        </pc:spChg>
      </pc:sldChg>
      <pc:sldChg chg="modSp">
        <pc:chgData name="Ana Meštrović" userId="S::amestrovic@uniri.hr::14f3cbbe-85b1-4dd0-8e5f-de92a03d67f0" providerId="AD" clId="Web-{F70C399C-B80E-7EC3-852D-20A916AF912A}" dt="2023-12-08T09:37:38.862" v="41" actId="20577"/>
        <pc:sldMkLst>
          <pc:docMk/>
          <pc:sldMk cId="4032867095" sldId="505"/>
        </pc:sldMkLst>
        <pc:spChg chg="mod">
          <ac:chgData name="Ana Meštrović" userId="S::amestrovic@uniri.hr::14f3cbbe-85b1-4dd0-8e5f-de92a03d67f0" providerId="AD" clId="Web-{F70C399C-B80E-7EC3-852D-20A916AF912A}" dt="2023-12-08T09:37:38.862" v="41" actId="20577"/>
          <ac:spMkLst>
            <pc:docMk/>
            <pc:sldMk cId="4032867095" sldId="505"/>
            <ac:spMk id="2" creationId="{00000000-0000-0000-0000-000000000000}"/>
          </ac:spMkLst>
        </pc:spChg>
      </pc:sldChg>
      <pc:sldChg chg="modSp">
        <pc:chgData name="Ana Meštrović" userId="S::amestrovic@uniri.hr::14f3cbbe-85b1-4dd0-8e5f-de92a03d67f0" providerId="AD" clId="Web-{F70C399C-B80E-7EC3-852D-20A916AF912A}" dt="2023-12-08T09:38:37.958" v="56" actId="20577"/>
        <pc:sldMkLst>
          <pc:docMk/>
          <pc:sldMk cId="536138933" sldId="509"/>
        </pc:sldMkLst>
        <pc:spChg chg="mod">
          <ac:chgData name="Ana Meštrović" userId="S::amestrovic@uniri.hr::14f3cbbe-85b1-4dd0-8e5f-de92a03d67f0" providerId="AD" clId="Web-{F70C399C-B80E-7EC3-852D-20A916AF912A}" dt="2023-12-08T09:38:37.958" v="56" actId="20577"/>
          <ac:spMkLst>
            <pc:docMk/>
            <pc:sldMk cId="536138933" sldId="509"/>
            <ac:spMk id="2" creationId="{04832A65-39B1-411E-B74D-2A7BB03C105F}"/>
          </ac:spMkLst>
        </pc:spChg>
      </pc:sldChg>
      <pc:sldChg chg="modSp">
        <pc:chgData name="Ana Meštrović" userId="S::amestrovic@uniri.hr::14f3cbbe-85b1-4dd0-8e5f-de92a03d67f0" providerId="AD" clId="Web-{F70C399C-B80E-7EC3-852D-20A916AF912A}" dt="2023-12-08T09:36:36.142" v="31" actId="20577"/>
        <pc:sldMkLst>
          <pc:docMk/>
          <pc:sldMk cId="3914539328" sldId="510"/>
        </pc:sldMkLst>
        <pc:spChg chg="mod">
          <ac:chgData name="Ana Meštrović" userId="S::amestrovic@uniri.hr::14f3cbbe-85b1-4dd0-8e5f-de92a03d67f0" providerId="AD" clId="Web-{F70C399C-B80E-7EC3-852D-20A916AF912A}" dt="2023-12-08T09:36:36.142" v="31" actId="20577"/>
          <ac:spMkLst>
            <pc:docMk/>
            <pc:sldMk cId="3914539328" sldId="510"/>
            <ac:spMk id="3" creationId="{A70417DB-7524-476C-9C0E-31AE93E27698}"/>
          </ac:spMkLst>
        </pc:spChg>
      </pc:sldChg>
      <pc:sldChg chg="modSp">
        <pc:chgData name="Ana Meštrović" userId="S::amestrovic@uniri.hr::14f3cbbe-85b1-4dd0-8e5f-de92a03d67f0" providerId="AD" clId="Web-{F70C399C-B80E-7EC3-852D-20A916AF912A}" dt="2023-12-08T09:41:17.214" v="105" actId="20577"/>
        <pc:sldMkLst>
          <pc:docMk/>
          <pc:sldMk cId="915261968" sldId="511"/>
        </pc:sldMkLst>
        <pc:spChg chg="mod">
          <ac:chgData name="Ana Meštrović" userId="S::amestrovic@uniri.hr::14f3cbbe-85b1-4dd0-8e5f-de92a03d67f0" providerId="AD" clId="Web-{F70C399C-B80E-7EC3-852D-20A916AF912A}" dt="2023-12-08T09:41:17.214" v="105" actId="20577"/>
          <ac:spMkLst>
            <pc:docMk/>
            <pc:sldMk cId="915261968" sldId="511"/>
            <ac:spMk id="2" creationId="{00000000-0000-0000-0000-000000000000}"/>
          </ac:spMkLst>
        </pc:spChg>
      </pc:sldChg>
      <pc:sldChg chg="modSp">
        <pc:chgData name="Ana Meštrović" userId="S::amestrovic@uniri.hr::14f3cbbe-85b1-4dd0-8e5f-de92a03d67f0" providerId="AD" clId="Web-{F70C399C-B80E-7EC3-852D-20A916AF912A}" dt="2023-12-08T09:41:45.434" v="107" actId="20577"/>
        <pc:sldMkLst>
          <pc:docMk/>
          <pc:sldMk cId="3749126034" sldId="517"/>
        </pc:sldMkLst>
        <pc:spChg chg="mod">
          <ac:chgData name="Ana Meštrović" userId="S::amestrovic@uniri.hr::14f3cbbe-85b1-4dd0-8e5f-de92a03d67f0" providerId="AD" clId="Web-{F70C399C-B80E-7EC3-852D-20A916AF912A}" dt="2023-12-08T09:41:45.434" v="107" actId="20577"/>
          <ac:spMkLst>
            <pc:docMk/>
            <pc:sldMk cId="3749126034" sldId="517"/>
            <ac:spMk id="3" creationId="{00000000-0000-0000-0000-000000000000}"/>
          </ac:spMkLst>
        </pc:spChg>
      </pc:sldChg>
      <pc:sldChg chg="modSp">
        <pc:chgData name="Ana Meštrović" userId="S::amestrovic@uniri.hr::14f3cbbe-85b1-4dd0-8e5f-de92a03d67f0" providerId="AD" clId="Web-{F70C399C-B80E-7EC3-852D-20A916AF912A}" dt="2023-12-08T09:41:55.653" v="109" actId="20577"/>
        <pc:sldMkLst>
          <pc:docMk/>
          <pc:sldMk cId="1989524740" sldId="518"/>
        </pc:sldMkLst>
        <pc:spChg chg="mod">
          <ac:chgData name="Ana Meštrović" userId="S::amestrovic@uniri.hr::14f3cbbe-85b1-4dd0-8e5f-de92a03d67f0" providerId="AD" clId="Web-{F70C399C-B80E-7EC3-852D-20A916AF912A}" dt="2023-12-08T09:41:55.653" v="109" actId="20577"/>
          <ac:spMkLst>
            <pc:docMk/>
            <pc:sldMk cId="1989524740" sldId="518"/>
            <ac:spMk id="3" creationId="{00000000-0000-0000-0000-000000000000}"/>
          </ac:spMkLst>
        </pc:spChg>
      </pc:sldChg>
      <pc:sldChg chg="modSp">
        <pc:chgData name="Ana Meštrović" userId="S::amestrovic@uniri.hr::14f3cbbe-85b1-4dd0-8e5f-de92a03d67f0" providerId="AD" clId="Web-{F70C399C-B80E-7EC3-852D-20A916AF912A}" dt="2023-12-08T09:39:27.116" v="65" actId="20577"/>
        <pc:sldMkLst>
          <pc:docMk/>
          <pc:sldMk cId="1936194110" sldId="523"/>
        </pc:sldMkLst>
        <pc:spChg chg="mod">
          <ac:chgData name="Ana Meštrović" userId="S::amestrovic@uniri.hr::14f3cbbe-85b1-4dd0-8e5f-de92a03d67f0" providerId="AD" clId="Web-{F70C399C-B80E-7EC3-852D-20A916AF912A}" dt="2023-12-08T09:39:27.116" v="65" actId="20577"/>
          <ac:spMkLst>
            <pc:docMk/>
            <pc:sldMk cId="1936194110" sldId="523"/>
            <ac:spMk id="3" creationId="{7797828D-223F-4EA6-8852-3346B7CFA433}"/>
          </ac:spMkLst>
        </pc:spChg>
      </pc:sldChg>
      <pc:sldChg chg="modSp">
        <pc:chgData name="Ana Meštrović" userId="S::amestrovic@uniri.hr::14f3cbbe-85b1-4dd0-8e5f-de92a03d67f0" providerId="AD" clId="Web-{F70C399C-B80E-7EC3-852D-20A916AF912A}" dt="2023-12-08T09:40:05.711" v="77" actId="1076"/>
        <pc:sldMkLst>
          <pc:docMk/>
          <pc:sldMk cId="1745975233" sldId="525"/>
        </pc:sldMkLst>
        <pc:picChg chg="mod">
          <ac:chgData name="Ana Meštrović" userId="S::amestrovic@uniri.hr::14f3cbbe-85b1-4dd0-8e5f-de92a03d67f0" providerId="AD" clId="Web-{F70C399C-B80E-7EC3-852D-20A916AF912A}" dt="2023-12-08T09:40:01.664" v="75" actId="1076"/>
          <ac:picMkLst>
            <pc:docMk/>
            <pc:sldMk cId="1745975233" sldId="525"/>
            <ac:picMk id="7" creationId="{ED90F05C-DBEA-4330-8D60-867B12DADD4E}"/>
          </ac:picMkLst>
        </pc:picChg>
        <pc:picChg chg="mod">
          <ac:chgData name="Ana Meštrović" userId="S::amestrovic@uniri.hr::14f3cbbe-85b1-4dd0-8e5f-de92a03d67f0" providerId="AD" clId="Web-{F70C399C-B80E-7EC3-852D-20A916AF912A}" dt="2023-12-08T09:40:05.711" v="77" actId="1076"/>
          <ac:picMkLst>
            <pc:docMk/>
            <pc:sldMk cId="1745975233" sldId="525"/>
            <ac:picMk id="8" creationId="{6A8680C9-236B-4587-83A0-E4F59181384E}"/>
          </ac:picMkLst>
        </pc:picChg>
        <pc:picChg chg="mod">
          <ac:chgData name="Ana Meštrović" userId="S::amestrovic@uniri.hr::14f3cbbe-85b1-4dd0-8e5f-de92a03d67f0" providerId="AD" clId="Web-{F70C399C-B80E-7EC3-852D-20A916AF912A}" dt="2023-12-08T09:40:03.087" v="76" actId="1076"/>
          <ac:picMkLst>
            <pc:docMk/>
            <pc:sldMk cId="1745975233" sldId="525"/>
            <ac:picMk id="9" creationId="{C839D1A8-CF54-431D-87D8-D8624CB93443}"/>
          </ac:picMkLst>
        </pc:picChg>
      </pc:sldChg>
      <pc:sldChg chg="modSp">
        <pc:chgData name="Ana Meštrović" userId="S::amestrovic@uniri.hr::14f3cbbe-85b1-4dd0-8e5f-de92a03d67f0" providerId="AD" clId="Web-{F70C399C-B80E-7EC3-852D-20A916AF912A}" dt="2023-12-08T09:35:43.201" v="22" actId="20577"/>
        <pc:sldMkLst>
          <pc:docMk/>
          <pc:sldMk cId="215660834" sldId="537"/>
        </pc:sldMkLst>
        <pc:spChg chg="mod">
          <ac:chgData name="Ana Meštrović" userId="S::amestrovic@uniri.hr::14f3cbbe-85b1-4dd0-8e5f-de92a03d67f0" providerId="AD" clId="Web-{F70C399C-B80E-7EC3-852D-20A916AF912A}" dt="2023-12-08T09:35:43.201" v="22" actId="20577"/>
          <ac:spMkLst>
            <pc:docMk/>
            <pc:sldMk cId="215660834" sldId="537"/>
            <ac:spMk id="3" creationId="{00000000-0000-0000-0000-000000000000}"/>
          </ac:spMkLst>
        </pc:spChg>
      </pc:sldChg>
      <pc:sldChg chg="modSp">
        <pc:chgData name="Ana Meštrović" userId="S::amestrovic@uniri.hr::14f3cbbe-85b1-4dd0-8e5f-de92a03d67f0" providerId="AD" clId="Web-{F70C399C-B80E-7EC3-852D-20A916AF912A}" dt="2023-12-08T09:38:07.488" v="49" actId="20577"/>
        <pc:sldMkLst>
          <pc:docMk/>
          <pc:sldMk cId="1090678500" sldId="538"/>
        </pc:sldMkLst>
        <pc:spChg chg="mod">
          <ac:chgData name="Ana Meštrović" userId="S::amestrovic@uniri.hr::14f3cbbe-85b1-4dd0-8e5f-de92a03d67f0" providerId="AD" clId="Web-{F70C399C-B80E-7EC3-852D-20A916AF912A}" dt="2023-12-08T09:37:45.097" v="42" actId="20577"/>
          <ac:spMkLst>
            <pc:docMk/>
            <pc:sldMk cId="1090678500" sldId="538"/>
            <ac:spMk id="2" creationId="{00000000-0000-0000-0000-000000000000}"/>
          </ac:spMkLst>
        </pc:spChg>
        <pc:spChg chg="mod">
          <ac:chgData name="Ana Meštrović" userId="S::amestrovic@uniri.hr::14f3cbbe-85b1-4dd0-8e5f-de92a03d67f0" providerId="AD" clId="Web-{F70C399C-B80E-7EC3-852D-20A916AF912A}" dt="2023-12-08T09:38:07.488" v="49" actId="20577"/>
          <ac:spMkLst>
            <pc:docMk/>
            <pc:sldMk cId="1090678500" sldId="538"/>
            <ac:spMk id="3" creationId="{00000000-0000-0000-0000-000000000000}"/>
          </ac:spMkLst>
        </pc:spChg>
      </pc:sldChg>
      <pc:sldChg chg="modSp">
        <pc:chgData name="Ana Meštrović" userId="S::amestrovic@uniri.hr::14f3cbbe-85b1-4dd0-8e5f-de92a03d67f0" providerId="AD" clId="Web-{F70C399C-B80E-7EC3-852D-20A916AF912A}" dt="2023-12-08T09:40:19.727" v="78" actId="20577"/>
        <pc:sldMkLst>
          <pc:docMk/>
          <pc:sldMk cId="4188045760" sldId="541"/>
        </pc:sldMkLst>
        <pc:spChg chg="mod">
          <ac:chgData name="Ana Meštrović" userId="S::amestrovic@uniri.hr::14f3cbbe-85b1-4dd0-8e5f-de92a03d67f0" providerId="AD" clId="Web-{F70C399C-B80E-7EC3-852D-20A916AF912A}" dt="2023-12-08T09:40:19.727" v="78" actId="20577"/>
          <ac:spMkLst>
            <pc:docMk/>
            <pc:sldMk cId="4188045760" sldId="541"/>
            <ac:spMk id="2" creationId="{00000000-0000-0000-0000-000000000000}"/>
          </ac:spMkLst>
        </pc:spChg>
      </pc:sldChg>
      <pc:sldChg chg="modSp">
        <pc:chgData name="Ana Meštrović" userId="S::amestrovic@uniri.hr::14f3cbbe-85b1-4dd0-8e5f-de92a03d67f0" providerId="AD" clId="Web-{F70C399C-B80E-7EC3-852D-20A916AF912A}" dt="2023-12-08T09:40:29.462" v="82" actId="20577"/>
        <pc:sldMkLst>
          <pc:docMk/>
          <pc:sldMk cId="1769914202" sldId="542"/>
        </pc:sldMkLst>
        <pc:spChg chg="mod">
          <ac:chgData name="Ana Meštrović" userId="S::amestrovic@uniri.hr::14f3cbbe-85b1-4dd0-8e5f-de92a03d67f0" providerId="AD" clId="Web-{F70C399C-B80E-7EC3-852D-20A916AF912A}" dt="2023-12-08T09:40:25.181" v="79" actId="20577"/>
          <ac:spMkLst>
            <pc:docMk/>
            <pc:sldMk cId="1769914202" sldId="542"/>
            <ac:spMk id="2" creationId="{00000000-0000-0000-0000-000000000000}"/>
          </ac:spMkLst>
        </pc:spChg>
        <pc:spChg chg="mod">
          <ac:chgData name="Ana Meštrović" userId="S::amestrovic@uniri.hr::14f3cbbe-85b1-4dd0-8e5f-de92a03d67f0" providerId="AD" clId="Web-{F70C399C-B80E-7EC3-852D-20A916AF912A}" dt="2023-12-08T09:40:29.462" v="82" actId="20577"/>
          <ac:spMkLst>
            <pc:docMk/>
            <pc:sldMk cId="1769914202" sldId="542"/>
            <ac:spMk id="3" creationId="{00000000-0000-0000-0000-000000000000}"/>
          </ac:spMkLst>
        </pc:spChg>
      </pc:sldChg>
      <pc:sldChg chg="modSp">
        <pc:chgData name="Ana Meštrović" userId="S::amestrovic@uniri.hr::14f3cbbe-85b1-4dd0-8e5f-de92a03d67f0" providerId="AD" clId="Web-{F70C399C-B80E-7EC3-852D-20A916AF912A}" dt="2023-12-08T09:40:36.650" v="83" actId="20577"/>
        <pc:sldMkLst>
          <pc:docMk/>
          <pc:sldMk cId="1769083172" sldId="543"/>
        </pc:sldMkLst>
        <pc:spChg chg="mod">
          <ac:chgData name="Ana Meštrović" userId="S::amestrovic@uniri.hr::14f3cbbe-85b1-4dd0-8e5f-de92a03d67f0" providerId="AD" clId="Web-{F70C399C-B80E-7EC3-852D-20A916AF912A}" dt="2023-12-08T09:40:36.650" v="83" actId="20577"/>
          <ac:spMkLst>
            <pc:docMk/>
            <pc:sldMk cId="1769083172" sldId="543"/>
            <ac:spMk id="2" creationId="{00000000-0000-0000-0000-000000000000}"/>
          </ac:spMkLst>
        </pc:spChg>
      </pc:sldChg>
      <pc:sldChg chg="modSp">
        <pc:chgData name="Ana Meštrović" userId="S::amestrovic@uniri.hr::14f3cbbe-85b1-4dd0-8e5f-de92a03d67f0" providerId="AD" clId="Web-{F70C399C-B80E-7EC3-852D-20A916AF912A}" dt="2023-12-08T09:38:52.224" v="59" actId="20577"/>
        <pc:sldMkLst>
          <pc:docMk/>
          <pc:sldMk cId="3742746176" sldId="544"/>
        </pc:sldMkLst>
        <pc:spChg chg="mod">
          <ac:chgData name="Ana Meštrović" userId="S::amestrovic@uniri.hr::14f3cbbe-85b1-4dd0-8e5f-de92a03d67f0" providerId="AD" clId="Web-{F70C399C-B80E-7EC3-852D-20A916AF912A}" dt="2023-12-08T09:38:52.224" v="59" actId="20577"/>
          <ac:spMkLst>
            <pc:docMk/>
            <pc:sldMk cId="3742746176" sldId="544"/>
            <ac:spMk id="3" creationId="{00000000-0000-0000-0000-000000000000}"/>
          </ac:spMkLst>
        </pc:spChg>
      </pc:sldChg>
      <pc:sldChg chg="modSp">
        <pc:chgData name="Ana Meštrović" userId="S::amestrovic@uniri.hr::14f3cbbe-85b1-4dd0-8e5f-de92a03d67f0" providerId="AD" clId="Web-{F70C399C-B80E-7EC3-852D-20A916AF912A}" dt="2023-12-08T09:42:08.966" v="112" actId="20577"/>
        <pc:sldMkLst>
          <pc:docMk/>
          <pc:sldMk cId="4199640882" sldId="545"/>
        </pc:sldMkLst>
        <pc:spChg chg="mod">
          <ac:chgData name="Ana Meštrović" userId="S::amestrovic@uniri.hr::14f3cbbe-85b1-4dd0-8e5f-de92a03d67f0" providerId="AD" clId="Web-{F70C399C-B80E-7EC3-852D-20A916AF912A}" dt="2023-12-08T09:42:08.966" v="112" actId="20577"/>
          <ac:spMkLst>
            <pc:docMk/>
            <pc:sldMk cId="4199640882" sldId="545"/>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78EF909-B95A-4ACD-8E7E-D148FC6ACDD5}" type="datetimeFigureOut">
              <a:rPr lang="hr-HR"/>
              <a:pPr>
                <a:defRPr/>
              </a:pPr>
              <a:t>8.12.2023.</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6EF5196-D460-4E18-AD04-4D2A7FEFC097}" type="slidenum">
              <a:rPr lang="hr-HR"/>
              <a:pPr>
                <a:defRPr/>
              </a:pPr>
              <a:t>‹#›</a:t>
            </a:fld>
            <a:endParaRPr lang="hr-HR"/>
          </a:p>
        </p:txBody>
      </p:sp>
    </p:spTree>
    <p:extLst>
      <p:ext uri="{BB962C8B-B14F-4D97-AF65-F5344CB8AC3E}">
        <p14:creationId xmlns:p14="http://schemas.microsoft.com/office/powerpoint/2010/main" val="25018983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1</a:t>
            </a:fld>
            <a:endParaRPr lang="hr-HR" dirty="0"/>
          </a:p>
        </p:txBody>
      </p:sp>
    </p:spTree>
    <p:extLst>
      <p:ext uri="{BB962C8B-B14F-4D97-AF65-F5344CB8AC3E}">
        <p14:creationId xmlns:p14="http://schemas.microsoft.com/office/powerpoint/2010/main" val="975343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Generative AI is now being considered for medical imaging such as CT scan that predicts the inner anomalies of a human body. By utilizing the power of machine learning algorithms, medical imaging is done much more accurately, which helps with the proper diagnosis.</a:t>
            </a:r>
          </a:p>
          <a:p>
            <a:endParaRPr lang="en-US"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7</a:t>
            </a:fld>
            <a:endParaRPr lang="hr-HR"/>
          </a:p>
        </p:txBody>
      </p:sp>
    </p:spTree>
    <p:extLst>
      <p:ext uri="{BB962C8B-B14F-4D97-AF65-F5344CB8AC3E}">
        <p14:creationId xmlns:p14="http://schemas.microsoft.com/office/powerpoint/2010/main" val="146477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Generative Design is one such system that is transforming the way we design. CATIA software applications creates optimal designs from the set of system design requirements provided. With minimal efforts, engineers can create and simulate thousands of designs in a short span of time.</a:t>
            </a:r>
            <a:endParaRPr lang="en-US"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8</a:t>
            </a:fld>
            <a:endParaRPr lang="hr-HR"/>
          </a:p>
        </p:txBody>
      </p:sp>
    </p:spTree>
    <p:extLst>
      <p:ext uri="{BB962C8B-B14F-4D97-AF65-F5344CB8AC3E}">
        <p14:creationId xmlns:p14="http://schemas.microsoft.com/office/powerpoint/2010/main" val="317576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pple-system"/>
              </a:rPr>
              <a:t>In this animation, </a:t>
            </a:r>
            <a:r>
              <a:rPr lang="en-US" dirty="0" err="1">
                <a:solidFill>
                  <a:srgbClr val="000000"/>
                </a:solidFill>
                <a:latin typeface="-apple-system"/>
              </a:rPr>
              <a:t>RFdiffusion</a:t>
            </a:r>
            <a:r>
              <a:rPr lang="en-US" dirty="0">
                <a:solidFill>
                  <a:srgbClr val="000000"/>
                </a:solidFill>
                <a:latin typeface="-apple-system"/>
              </a:rPr>
              <a:t> was prompted to generate a new protein (orange) that binds to the insulin receptor (blue).</a:t>
            </a:r>
            <a:endParaRPr lang="hr-HR" dirty="0">
              <a:solidFill>
                <a:srgbClr val="000000"/>
              </a:solidFill>
              <a:latin typeface="-apple-system"/>
            </a:endParaRPr>
          </a:p>
          <a:p>
            <a:r>
              <a:rPr lang="en-US" dirty="0"/>
              <a:t>https://www.bakerlab.org/2023/03/30/rf-diffusion-now-free-and-open-source</a:t>
            </a:r>
            <a:endParaRPr lang="hr-HR" dirty="0"/>
          </a:p>
          <a:p>
            <a:r>
              <a:rPr lang="en-US" sz="1200" dirty="0"/>
              <a:t>https://www.bakerlab.org/2023/07/11/diffusion-model-for-protein-design/</a:t>
            </a:r>
            <a:endParaRPr lang="en-US"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9</a:t>
            </a:fld>
            <a:endParaRPr lang="hr-HR"/>
          </a:p>
        </p:txBody>
      </p:sp>
    </p:spTree>
    <p:extLst>
      <p:ext uri="{BB962C8B-B14F-4D97-AF65-F5344CB8AC3E}">
        <p14:creationId xmlns:p14="http://schemas.microsoft.com/office/powerpoint/2010/main" val="1729333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43</a:t>
            </a:fld>
            <a:endParaRPr lang="hr-HR"/>
          </a:p>
        </p:txBody>
      </p:sp>
    </p:spTree>
    <p:extLst>
      <p:ext uri="{BB962C8B-B14F-4D97-AF65-F5344CB8AC3E}">
        <p14:creationId xmlns:p14="http://schemas.microsoft.com/office/powerpoint/2010/main" val="2787734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0" i="0" kern="1200" dirty="0">
                <a:solidFill>
                  <a:schemeClr val="tx1"/>
                </a:solidFill>
                <a:effectLst/>
                <a:latin typeface="+mn-lt"/>
                <a:ea typeface="+mn-ea"/>
                <a:cs typeface="+mn-cs"/>
              </a:rPr>
              <a:t>https://pubmed.ncbi.nlm.nih.gov/35928184/ </a:t>
            </a:r>
          </a:p>
          <a:p>
            <a:endParaRPr lang="hr-HR"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Artificial intelligence (AI) has been heralded as one of the key technological innovations of the 21st century. Within healthcare, much attention has been placed upon the ability of deductive AI systems to </a:t>
            </a:r>
            <a:r>
              <a:rPr lang="en-US" sz="1200" b="0" i="0" kern="1200" dirty="0" err="1">
                <a:solidFill>
                  <a:schemeClr val="tx1"/>
                </a:solidFill>
                <a:effectLst/>
                <a:latin typeface="+mn-lt"/>
                <a:ea typeface="+mn-ea"/>
                <a:cs typeface="+mn-cs"/>
              </a:rPr>
              <a:t>analyse</a:t>
            </a:r>
            <a:r>
              <a:rPr lang="en-US" sz="1200" b="0" i="0" kern="1200" dirty="0">
                <a:solidFill>
                  <a:schemeClr val="tx1"/>
                </a:solidFill>
                <a:effectLst/>
                <a:latin typeface="+mn-lt"/>
                <a:ea typeface="+mn-ea"/>
                <a:cs typeface="+mn-cs"/>
              </a:rPr>
              <a:t> large datasets to find patterns that would be unfeasible to program. Generative AI, including generative adversarial networks, are a newer type of machine learning that functions to create fake data after learning the properties of real data. Artificially generated patient data has the potential to </a:t>
            </a:r>
            <a:r>
              <a:rPr lang="en-US" sz="1200" b="0" i="0" kern="1200" dirty="0" err="1">
                <a:solidFill>
                  <a:schemeClr val="tx1"/>
                </a:solidFill>
                <a:effectLst/>
                <a:latin typeface="+mn-lt"/>
                <a:ea typeface="+mn-ea"/>
                <a:cs typeface="+mn-cs"/>
              </a:rPr>
              <a:t>revolutionise</a:t>
            </a:r>
            <a:r>
              <a:rPr lang="en-US" sz="1200" b="0" i="0" kern="1200" dirty="0">
                <a:solidFill>
                  <a:schemeClr val="tx1"/>
                </a:solidFill>
                <a:effectLst/>
                <a:latin typeface="+mn-lt"/>
                <a:ea typeface="+mn-ea"/>
                <a:cs typeface="+mn-cs"/>
              </a:rPr>
              <a:t> clinical research and protect patient privacy. Using novel techniques, it is increasingly possible to fully </a:t>
            </a:r>
            <a:r>
              <a:rPr lang="en-US" sz="1200" b="0" i="0" kern="1200" dirty="0" err="1">
                <a:solidFill>
                  <a:schemeClr val="tx1"/>
                </a:solidFill>
                <a:effectLst/>
                <a:latin typeface="+mn-lt"/>
                <a:ea typeface="+mn-ea"/>
                <a:cs typeface="+mn-cs"/>
              </a:rPr>
              <a:t>anonymise</a:t>
            </a:r>
            <a:r>
              <a:rPr lang="en-US" sz="1200" b="0" i="0" kern="1200" dirty="0">
                <a:solidFill>
                  <a:schemeClr val="tx1"/>
                </a:solidFill>
                <a:effectLst/>
                <a:latin typeface="+mn-lt"/>
                <a:ea typeface="+mn-ea"/>
                <a:cs typeface="+mn-cs"/>
              </a:rPr>
              <a:t> datasets to the point where no </a:t>
            </a:r>
            <a:r>
              <a:rPr lang="en-US" sz="1200" b="0" i="0" kern="1200" dirty="0" err="1">
                <a:solidFill>
                  <a:schemeClr val="tx1"/>
                </a:solidFill>
                <a:effectLst/>
                <a:latin typeface="+mn-lt"/>
                <a:ea typeface="+mn-ea"/>
                <a:cs typeface="+mn-cs"/>
              </a:rPr>
              <a:t>datapoint</a:t>
            </a:r>
            <a:r>
              <a:rPr lang="en-US" sz="1200" b="0" i="0" kern="1200" dirty="0">
                <a:solidFill>
                  <a:schemeClr val="tx1"/>
                </a:solidFill>
                <a:effectLst/>
                <a:latin typeface="+mn-lt"/>
                <a:ea typeface="+mn-ea"/>
                <a:cs typeface="+mn-cs"/>
              </a:rPr>
              <a:t> is traceable to any real individual. This can be used to expand and balance datasets as well as to replace the use of real patient data in certain contexts. This paper focuses upon three key uses of synthetic data: clinical research, data privacy and medical education. We also highlight ethical and practical concerns that require consideration.</a:t>
            </a:r>
            <a:endParaRPr lang="en-US"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45</a:t>
            </a:fld>
            <a:endParaRPr lang="hr-HR"/>
          </a:p>
        </p:txBody>
      </p:sp>
    </p:spTree>
    <p:extLst>
      <p:ext uri="{BB962C8B-B14F-4D97-AF65-F5344CB8AC3E}">
        <p14:creationId xmlns:p14="http://schemas.microsoft.com/office/powerpoint/2010/main" val="168063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pPr>
              <a:defRPr/>
            </a:pPr>
            <a:fld id="{B6EF5196-D460-4E18-AD04-4D2A7FEFC097}" type="slidenum">
              <a:rPr lang="hr-HR" smtClean="0"/>
              <a:pPr>
                <a:defRPr/>
              </a:pPr>
              <a:t>46</a:t>
            </a:fld>
            <a:endParaRPr lang="hr-HR" dirty="0"/>
          </a:p>
        </p:txBody>
      </p:sp>
    </p:spTree>
    <p:extLst>
      <p:ext uri="{BB962C8B-B14F-4D97-AF65-F5344CB8AC3E}">
        <p14:creationId xmlns:p14="http://schemas.microsoft.com/office/powerpoint/2010/main" val="278004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85800" y="685800"/>
            <a:ext cx="7772400" cy="2127250"/>
          </a:xfrm>
        </p:spPr>
        <p:txBody>
          <a:bodyPr/>
          <a:lstStyle>
            <a:lvl1pPr algn="ctr">
              <a:defRPr sz="5800"/>
            </a:lvl1pPr>
          </a:lstStyle>
          <a:p>
            <a:r>
              <a:rPr lang="en-US"/>
              <a:t>Click to edit Master title style</a:t>
            </a:r>
            <a:endParaRPr lang="hr-HR"/>
          </a:p>
        </p:txBody>
      </p:sp>
      <p:sp>
        <p:nvSpPr>
          <p:cNvPr id="52227"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r>
              <a:rPr lang="en-US"/>
              <a:t>Click to edit Master subtitle style</a:t>
            </a:r>
            <a:endParaRPr lang="hr-HR"/>
          </a:p>
        </p:txBody>
      </p:sp>
      <p:sp>
        <p:nvSpPr>
          <p:cNvPr id="52228" name="Rectangle 4"/>
          <p:cNvSpPr>
            <a:spLocks noGrp="1" noChangeArrowheads="1"/>
          </p:cNvSpPr>
          <p:nvPr>
            <p:ph type="dt" sz="half" idx="2"/>
          </p:nvPr>
        </p:nvSpPr>
        <p:spPr/>
        <p:txBody>
          <a:bodyPr/>
          <a:lstStyle>
            <a:lvl1pPr>
              <a:defRPr/>
            </a:lvl1pPr>
          </a:lstStyle>
          <a:p>
            <a:pPr>
              <a:defRPr/>
            </a:pPr>
            <a:fld id="{72441B17-5F66-42B3-82FC-6627F95DA3CE}" type="datetime1">
              <a:rPr lang="hr-HR" smtClean="0"/>
              <a:pPr>
                <a:defRPr/>
              </a:pPr>
              <a:t>8.12.2023.</a:t>
            </a:fld>
            <a:endParaRPr lang="hr-HR"/>
          </a:p>
        </p:txBody>
      </p:sp>
      <p:sp>
        <p:nvSpPr>
          <p:cNvPr id="52229" name="Rectangle 5"/>
          <p:cNvSpPr>
            <a:spLocks noGrp="1" noChangeArrowheads="1"/>
          </p:cNvSpPr>
          <p:nvPr>
            <p:ph type="ftr" sz="quarter" idx="3"/>
          </p:nvPr>
        </p:nvSpPr>
        <p:spPr/>
        <p:txBody>
          <a:bodyPr/>
          <a:lstStyle>
            <a:lvl1pPr>
              <a:defRPr/>
            </a:lvl1pPr>
          </a:lstStyle>
          <a:p>
            <a:pPr>
              <a:defRPr/>
            </a:pPr>
            <a:endParaRPr lang="hr-HR"/>
          </a:p>
        </p:txBody>
      </p:sp>
      <p:sp>
        <p:nvSpPr>
          <p:cNvPr id="52230" name="Rectangle 6"/>
          <p:cNvSpPr>
            <a:spLocks noGrp="1" noChangeArrowheads="1"/>
          </p:cNvSpPr>
          <p:nvPr>
            <p:ph type="sldNum" sz="quarter" idx="4"/>
          </p:nvPr>
        </p:nvSpPr>
        <p:spPr/>
        <p:txBody>
          <a:bodyPr/>
          <a:lstStyle>
            <a:lvl1pPr>
              <a:defRPr/>
            </a:lvl1pPr>
          </a:lstStyle>
          <a:p>
            <a:pPr>
              <a:defRPr/>
            </a:pPr>
            <a:fld id="{C1C20EE8-39CE-4E7E-9155-38845D873B0F}" type="slidenum">
              <a:rPr lang="hr-HR" smtClean="0"/>
              <a:pPr>
                <a:defRPr/>
              </a:pPr>
              <a:t>‹#›</a:t>
            </a:fld>
            <a:endParaRPr lang="hr-HR"/>
          </a:p>
        </p:txBody>
      </p:sp>
      <p:grpSp>
        <p:nvGrpSpPr>
          <p:cNvPr id="2" name="Group 7"/>
          <p:cNvGrpSpPr>
            <a:grpSpLocks/>
          </p:cNvGrpSpPr>
          <p:nvPr/>
        </p:nvGrpSpPr>
        <p:grpSpPr bwMode="auto">
          <a:xfrm>
            <a:off x="228600" y="2889250"/>
            <a:ext cx="8610600" cy="201613"/>
            <a:chOff x="144" y="1680"/>
            <a:chExt cx="5424" cy="144"/>
          </a:xfrm>
        </p:grpSpPr>
        <p:sp>
          <p:nvSpPr>
            <p:cNvPr id="52232"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a:effectLst/>
          </p:spPr>
          <p:txBody>
            <a:bodyPr wrap="none" anchor="ctr"/>
            <a:lstStyle/>
            <a:p>
              <a:endParaRPr lang="hr-HR"/>
            </a:p>
          </p:txBody>
        </p:sp>
        <p:sp>
          <p:nvSpPr>
            <p:cNvPr id="52233" name="Rectangle 9"/>
            <p:cNvSpPr>
              <a:spLocks noChangeArrowheads="1"/>
            </p:cNvSpPr>
            <p:nvPr userDrawn="1"/>
          </p:nvSpPr>
          <p:spPr bwMode="auto">
            <a:xfrm>
              <a:off x="1952" y="1680"/>
              <a:ext cx="1808" cy="144"/>
            </a:xfrm>
            <a:prstGeom prst="rect">
              <a:avLst/>
            </a:prstGeom>
            <a:solidFill>
              <a:schemeClr val="accent1"/>
            </a:solidFill>
            <a:ln w="9525">
              <a:noFill/>
              <a:miter lim="800000"/>
              <a:headEnd/>
              <a:tailEnd/>
            </a:ln>
            <a:effectLst/>
          </p:spPr>
          <p:txBody>
            <a:bodyPr wrap="none" anchor="ctr"/>
            <a:lstStyle/>
            <a:p>
              <a:endParaRPr lang="hr-HR"/>
            </a:p>
          </p:txBody>
        </p:sp>
        <p:sp>
          <p:nvSpPr>
            <p:cNvPr id="52234" name="Rectangle 10"/>
            <p:cNvSpPr>
              <a:spLocks noChangeArrowheads="1"/>
            </p:cNvSpPr>
            <p:nvPr userDrawn="1"/>
          </p:nvSpPr>
          <p:spPr bwMode="auto">
            <a:xfrm>
              <a:off x="3760" y="1680"/>
              <a:ext cx="1808" cy="144"/>
            </a:xfrm>
            <a:prstGeom prst="rect">
              <a:avLst/>
            </a:prstGeom>
            <a:solidFill>
              <a:schemeClr val="tx2"/>
            </a:solidFill>
            <a:ln w="9525">
              <a:noFill/>
              <a:miter lim="800000"/>
              <a:headEnd/>
              <a:tailEnd/>
            </a:ln>
            <a:effectLst/>
          </p:spPr>
          <p:txBody>
            <a:bodyPr wrap="none" anchor="ctr"/>
            <a:lstStyle/>
            <a:p>
              <a:endParaRPr lang="hr-HR"/>
            </a:p>
          </p:txBody>
        </p:sp>
      </p:gr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pPr>
              <a:defRPr/>
            </a:pPr>
            <a:fld id="{A1FB847B-B396-4253-99DC-1AD66FB04119}" type="datetime1">
              <a:rPr lang="hr-HR" smtClean="0"/>
              <a:pPr>
                <a:defRPr/>
              </a:pPr>
              <a:t>8.12.2023.</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0DA0CF54-1146-4835-9087-C04BEB9E8A70}" type="slidenum">
              <a:rPr lang="hr-HR" smtClean="0"/>
              <a:pPr>
                <a:defRPr/>
              </a:pPr>
              <a:t>‹#›</a:t>
            </a:fld>
            <a:endParaRPr lang="hr-H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pPr>
              <a:defRPr/>
            </a:pPr>
            <a:fld id="{6D59D56C-250A-43D8-8565-035E2FAFF101}" type="datetime1">
              <a:rPr lang="hr-HR" smtClean="0"/>
              <a:pPr>
                <a:defRPr/>
              </a:pPr>
              <a:t>8.12.2023.</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7F23E879-D989-43CC-A733-B310CB97F72C}" type="slidenum">
              <a:rPr lang="hr-HR" smtClean="0"/>
              <a:pPr>
                <a:defRPr/>
              </a:pPr>
              <a:t>‹#›</a:t>
            </a:fld>
            <a:endParaRPr lang="hr-H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endParaRPr lang="hr-HR"/>
          </a:p>
        </p:txBody>
      </p:sp>
      <p:sp>
        <p:nvSpPr>
          <p:cNvPr id="3" name="Table Placeholder 2"/>
          <p:cNvSpPr>
            <a:spLocks noGrp="1"/>
          </p:cNvSpPr>
          <p:nvPr>
            <p:ph type="tbl" idx="1"/>
          </p:nvPr>
        </p:nvSpPr>
        <p:spPr>
          <a:xfrm>
            <a:off x="457200" y="1600200"/>
            <a:ext cx="8229600" cy="4530725"/>
          </a:xfrm>
        </p:spPr>
        <p:txBody>
          <a:bodyPr/>
          <a:lstStyle/>
          <a:p>
            <a:r>
              <a:rPr lang="en-US"/>
              <a:t>Click icon to add table</a:t>
            </a:r>
            <a:endParaRPr lang="hr-HR"/>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fld id="{6853F67D-2C3C-40F3-BFDA-82441A192262}" type="datetime1">
              <a:rPr lang="hr-HR" smtClean="0"/>
              <a:pPr>
                <a:defRPr/>
              </a:pPr>
              <a:t>8.12.2023.</a:t>
            </a:fld>
            <a:endParaRPr lang="hr-H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hr-H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pPr>
              <a:defRPr/>
            </a:pPr>
            <a:fld id="{A4EC4357-71AC-4778-9DC2-2C7C102705C8}" type="slidenum">
              <a:rPr lang="hr-HR" smtClean="0"/>
              <a:pPr>
                <a:defRPr/>
              </a:pPr>
              <a:t>‹#›</a:t>
            </a:fld>
            <a:endParaRPr lang="hr-H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pPr>
              <a:defRPr/>
            </a:pPr>
            <a:fld id="{A7431857-BAF4-495C-8218-1B2877514CF9}" type="datetime1">
              <a:rPr lang="hr-HR" smtClean="0"/>
              <a:pPr>
                <a:defRPr/>
              </a:pPr>
              <a:t>8.12.2023.</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4133C3D5-0295-4409-8B4E-77C9868656B5}" type="slidenum">
              <a:rPr lang="hr-HR" smtClean="0"/>
              <a:pPr>
                <a:defRPr/>
              </a:pPr>
              <a:t>‹#›</a:t>
            </a:fld>
            <a:endParaRPr lang="hr-H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A2548-7406-4EB6-9123-866F29885C11}" type="datetime1">
              <a:rPr lang="hr-HR" smtClean="0"/>
              <a:pPr>
                <a:defRPr/>
              </a:pPr>
              <a:t>8.12.2023.</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215A352F-6440-4825-9C90-CA495A882905}" type="slidenum">
              <a:rPr lang="hr-HR" smtClean="0"/>
              <a:pPr>
                <a:defRPr/>
              </a:pPr>
              <a:t>‹#›</a:t>
            </a:fld>
            <a:endParaRPr lang="hr-H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lvl1pPr>
              <a:defRPr/>
            </a:lvl1pPr>
          </a:lstStyle>
          <a:p>
            <a:pPr>
              <a:defRPr/>
            </a:pPr>
            <a:fld id="{B9C59FD2-2BE0-4C0E-8F16-4529C6F308EB}" type="datetime1">
              <a:rPr lang="hr-HR" smtClean="0"/>
              <a:pPr>
                <a:defRPr/>
              </a:pPr>
              <a:t>8.12.2023.</a:t>
            </a:fld>
            <a:endParaRPr lang="hr-HR"/>
          </a:p>
        </p:txBody>
      </p:sp>
      <p:sp>
        <p:nvSpPr>
          <p:cNvPr id="6" name="Footer Placeholder 5"/>
          <p:cNvSpPr>
            <a:spLocks noGrp="1"/>
          </p:cNvSpPr>
          <p:nvPr>
            <p:ph type="ftr" sz="quarter" idx="11"/>
          </p:nvPr>
        </p:nvSpPr>
        <p:spPr/>
        <p:txBody>
          <a:bodyPr/>
          <a:lstStyle>
            <a:lvl1pPr>
              <a:defRPr/>
            </a:lvl1pPr>
          </a:lstStyle>
          <a:p>
            <a:pPr>
              <a:defRPr/>
            </a:pPr>
            <a:endParaRPr lang="hr-HR"/>
          </a:p>
        </p:txBody>
      </p:sp>
      <p:sp>
        <p:nvSpPr>
          <p:cNvPr id="7" name="Slide Number Placeholder 6"/>
          <p:cNvSpPr>
            <a:spLocks noGrp="1"/>
          </p:cNvSpPr>
          <p:nvPr>
            <p:ph type="sldNum" sz="quarter" idx="12"/>
          </p:nvPr>
        </p:nvSpPr>
        <p:spPr/>
        <p:txBody>
          <a:bodyPr/>
          <a:lstStyle>
            <a:lvl1pPr>
              <a:defRPr/>
            </a:lvl1pPr>
          </a:lstStyle>
          <a:p>
            <a:pPr>
              <a:defRPr/>
            </a:pPr>
            <a:fld id="{A69F5A1B-CA83-4061-9246-F18E05D67FF8}" type="slidenum">
              <a:rPr lang="hr-HR" smtClean="0"/>
              <a:pPr>
                <a:defRPr/>
              </a:pPr>
              <a:t>‹#›</a:t>
            </a:fld>
            <a:endParaRPr lang="hr-H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lvl1pPr>
              <a:defRPr/>
            </a:lvl1pPr>
          </a:lstStyle>
          <a:p>
            <a:pPr>
              <a:defRPr/>
            </a:pPr>
            <a:fld id="{AF41701F-355B-4725-BD46-36FEABEB41E4}" type="datetime1">
              <a:rPr lang="hr-HR" smtClean="0"/>
              <a:pPr>
                <a:defRPr/>
              </a:pPr>
              <a:t>8.12.2023.</a:t>
            </a:fld>
            <a:endParaRPr lang="hr-HR"/>
          </a:p>
        </p:txBody>
      </p:sp>
      <p:sp>
        <p:nvSpPr>
          <p:cNvPr id="8" name="Footer Placeholder 7"/>
          <p:cNvSpPr>
            <a:spLocks noGrp="1"/>
          </p:cNvSpPr>
          <p:nvPr>
            <p:ph type="ftr" sz="quarter" idx="11"/>
          </p:nvPr>
        </p:nvSpPr>
        <p:spPr/>
        <p:txBody>
          <a:bodyPr/>
          <a:lstStyle>
            <a:lvl1pPr>
              <a:defRPr/>
            </a:lvl1pPr>
          </a:lstStyle>
          <a:p>
            <a:pPr>
              <a:defRPr/>
            </a:pPr>
            <a:endParaRPr lang="hr-HR"/>
          </a:p>
        </p:txBody>
      </p:sp>
      <p:sp>
        <p:nvSpPr>
          <p:cNvPr id="9" name="Slide Number Placeholder 8"/>
          <p:cNvSpPr>
            <a:spLocks noGrp="1"/>
          </p:cNvSpPr>
          <p:nvPr>
            <p:ph type="sldNum" sz="quarter" idx="12"/>
          </p:nvPr>
        </p:nvSpPr>
        <p:spPr/>
        <p:txBody>
          <a:bodyPr/>
          <a:lstStyle>
            <a:lvl1pPr>
              <a:defRPr/>
            </a:lvl1pPr>
          </a:lstStyle>
          <a:p>
            <a:pPr>
              <a:defRPr/>
            </a:pPr>
            <a:fld id="{5E6E78B3-6D85-4280-9267-66F81CCE0996}" type="slidenum">
              <a:rPr lang="hr-HR" smtClean="0"/>
              <a:pPr>
                <a:defRPr/>
              </a:pPr>
              <a:t>‹#›</a:t>
            </a:fld>
            <a:endParaRPr lang="hr-H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lvl1pPr>
              <a:defRPr/>
            </a:lvl1pPr>
          </a:lstStyle>
          <a:p>
            <a:pPr>
              <a:defRPr/>
            </a:pPr>
            <a:fld id="{6F9B7420-B5E1-4C4D-98E2-77F9ECA3F005}" type="datetime1">
              <a:rPr lang="hr-HR" smtClean="0"/>
              <a:pPr>
                <a:defRPr/>
              </a:pPr>
              <a:t>8.12.2023.</a:t>
            </a:fld>
            <a:endParaRPr lang="hr-HR"/>
          </a:p>
        </p:txBody>
      </p:sp>
      <p:sp>
        <p:nvSpPr>
          <p:cNvPr id="4" name="Footer Placeholder 3"/>
          <p:cNvSpPr>
            <a:spLocks noGrp="1"/>
          </p:cNvSpPr>
          <p:nvPr>
            <p:ph type="ftr" sz="quarter" idx="11"/>
          </p:nvPr>
        </p:nvSpPr>
        <p:spPr/>
        <p:txBody>
          <a:bodyPr/>
          <a:lstStyle>
            <a:lvl1pPr>
              <a:defRPr/>
            </a:lvl1pPr>
          </a:lstStyle>
          <a:p>
            <a:pPr>
              <a:defRPr/>
            </a:pPr>
            <a:endParaRPr lang="hr-HR"/>
          </a:p>
        </p:txBody>
      </p:sp>
      <p:sp>
        <p:nvSpPr>
          <p:cNvPr id="5" name="Slide Number Placeholder 4"/>
          <p:cNvSpPr>
            <a:spLocks noGrp="1"/>
          </p:cNvSpPr>
          <p:nvPr>
            <p:ph type="sldNum" sz="quarter" idx="12"/>
          </p:nvPr>
        </p:nvSpPr>
        <p:spPr/>
        <p:txBody>
          <a:bodyPr/>
          <a:lstStyle>
            <a:lvl1pPr>
              <a:defRPr/>
            </a:lvl1pPr>
          </a:lstStyle>
          <a:p>
            <a:pPr>
              <a:defRPr/>
            </a:pPr>
            <a:fld id="{435C7F05-D0AC-4484-AB9D-AEDFBA7111CD}" type="slidenum">
              <a:rPr lang="hr-HR" smtClean="0"/>
              <a:pPr>
                <a:defRPr/>
              </a:pPr>
              <a:t>‹#›</a:t>
            </a:fld>
            <a:endParaRPr lang="hr-H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3D80356-DCE6-4318-9FDF-C5250F9F5A6B}" type="datetime1">
              <a:rPr lang="hr-HR" smtClean="0"/>
              <a:pPr>
                <a:defRPr/>
              </a:pPr>
              <a:t>8.12.2023.</a:t>
            </a:fld>
            <a:endParaRPr lang="hr-HR"/>
          </a:p>
        </p:txBody>
      </p:sp>
      <p:sp>
        <p:nvSpPr>
          <p:cNvPr id="3" name="Footer Placeholder 2"/>
          <p:cNvSpPr>
            <a:spLocks noGrp="1"/>
          </p:cNvSpPr>
          <p:nvPr>
            <p:ph type="ftr" sz="quarter" idx="11"/>
          </p:nvPr>
        </p:nvSpPr>
        <p:spPr/>
        <p:txBody>
          <a:bodyPr/>
          <a:lstStyle>
            <a:lvl1pPr>
              <a:defRPr/>
            </a:lvl1pPr>
          </a:lstStyle>
          <a:p>
            <a:pPr>
              <a:defRPr/>
            </a:pPr>
            <a:endParaRPr lang="hr-HR"/>
          </a:p>
        </p:txBody>
      </p:sp>
      <p:sp>
        <p:nvSpPr>
          <p:cNvPr id="4" name="Slide Number Placeholder 3"/>
          <p:cNvSpPr>
            <a:spLocks noGrp="1"/>
          </p:cNvSpPr>
          <p:nvPr>
            <p:ph type="sldNum" sz="quarter" idx="12"/>
          </p:nvPr>
        </p:nvSpPr>
        <p:spPr/>
        <p:txBody>
          <a:bodyPr/>
          <a:lstStyle>
            <a:lvl1pPr>
              <a:defRPr/>
            </a:lvl1pPr>
          </a:lstStyle>
          <a:p>
            <a:pPr>
              <a:defRPr/>
            </a:pPr>
            <a:fld id="{71E92962-87DF-488D-BEEC-593A181E46B8}" type="slidenum">
              <a:rPr lang="hr-HR" smtClean="0"/>
              <a:pPr>
                <a:defRPr/>
              </a:pPr>
              <a:t>‹#›</a:t>
            </a:fld>
            <a:endParaRPr lang="hr-H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FF29BD67-3609-4F00-AB36-C858A343D037}" type="datetime1">
              <a:rPr lang="hr-HR" smtClean="0"/>
              <a:pPr>
                <a:defRPr/>
              </a:pPr>
              <a:t>8.12.2023.</a:t>
            </a:fld>
            <a:endParaRPr lang="hr-HR"/>
          </a:p>
        </p:txBody>
      </p:sp>
      <p:sp>
        <p:nvSpPr>
          <p:cNvPr id="6" name="Footer Placeholder 5"/>
          <p:cNvSpPr>
            <a:spLocks noGrp="1"/>
          </p:cNvSpPr>
          <p:nvPr>
            <p:ph type="ftr" sz="quarter" idx="11"/>
          </p:nvPr>
        </p:nvSpPr>
        <p:spPr/>
        <p:txBody>
          <a:bodyPr/>
          <a:lstStyle>
            <a:lvl1pPr>
              <a:defRPr/>
            </a:lvl1pPr>
          </a:lstStyle>
          <a:p>
            <a:pPr>
              <a:defRPr/>
            </a:pPr>
            <a:endParaRPr lang="hr-HR"/>
          </a:p>
        </p:txBody>
      </p:sp>
      <p:sp>
        <p:nvSpPr>
          <p:cNvPr id="7" name="Slide Number Placeholder 6"/>
          <p:cNvSpPr>
            <a:spLocks noGrp="1"/>
          </p:cNvSpPr>
          <p:nvPr>
            <p:ph type="sldNum" sz="quarter" idx="12"/>
          </p:nvPr>
        </p:nvSpPr>
        <p:spPr/>
        <p:txBody>
          <a:bodyPr/>
          <a:lstStyle>
            <a:lvl1pPr>
              <a:defRPr/>
            </a:lvl1pPr>
          </a:lstStyle>
          <a:p>
            <a:pPr>
              <a:defRPr/>
            </a:pPr>
            <a:fld id="{38E1DCE4-8D92-4B88-976F-CD7996F5D70F}" type="slidenum">
              <a:rPr lang="hr-HR" smtClean="0"/>
              <a:pPr>
                <a:defRPr/>
              </a:pPr>
              <a:t>‹#›</a:t>
            </a:fld>
            <a:endParaRPr lang="hr-H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737EDCED-D710-4EC7-88EF-444E0C894E20}" type="datetime1">
              <a:rPr lang="hr-HR" smtClean="0"/>
              <a:pPr>
                <a:defRPr/>
              </a:pPr>
              <a:t>8.12.2023.</a:t>
            </a:fld>
            <a:endParaRPr lang="hr-HR"/>
          </a:p>
        </p:txBody>
      </p:sp>
      <p:sp>
        <p:nvSpPr>
          <p:cNvPr id="6" name="Footer Placeholder 5"/>
          <p:cNvSpPr>
            <a:spLocks noGrp="1"/>
          </p:cNvSpPr>
          <p:nvPr>
            <p:ph type="ftr" sz="quarter" idx="11"/>
          </p:nvPr>
        </p:nvSpPr>
        <p:spPr/>
        <p:txBody>
          <a:bodyPr/>
          <a:lstStyle>
            <a:lvl1pPr>
              <a:defRPr/>
            </a:lvl1pPr>
          </a:lstStyle>
          <a:p>
            <a:pPr>
              <a:defRPr/>
            </a:pPr>
            <a:endParaRPr lang="hr-HR"/>
          </a:p>
        </p:txBody>
      </p:sp>
      <p:sp>
        <p:nvSpPr>
          <p:cNvPr id="7" name="Slide Number Placeholder 6"/>
          <p:cNvSpPr>
            <a:spLocks noGrp="1"/>
          </p:cNvSpPr>
          <p:nvPr>
            <p:ph type="sldNum" sz="quarter" idx="12"/>
          </p:nvPr>
        </p:nvSpPr>
        <p:spPr/>
        <p:txBody>
          <a:bodyPr/>
          <a:lstStyle>
            <a:lvl1pPr>
              <a:defRPr/>
            </a:lvl1pPr>
          </a:lstStyle>
          <a:p>
            <a:pPr>
              <a:defRPr/>
            </a:pPr>
            <a:fld id="{D239117A-43EC-4C17-9F5B-E6947A29A83C}" type="slidenum">
              <a:rPr lang="hr-HR" smtClean="0"/>
              <a:pPr>
                <a:defRPr/>
              </a:pPr>
              <a:t>‹#›</a:t>
            </a:fld>
            <a:endParaRPr lang="hr-H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endParaRPr lang="hr-HR"/>
          </a:p>
        </p:txBody>
      </p:sp>
      <p:sp>
        <p:nvSpPr>
          <p:cNvPr id="51203"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1204"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pPr>
              <a:defRPr/>
            </a:pPr>
            <a:fld id="{3642E7D8-DC59-4019-8914-930A3FDB8288}" type="datetime1">
              <a:rPr lang="hr-HR" smtClean="0"/>
              <a:pPr>
                <a:defRPr/>
              </a:pPr>
              <a:t>8.12.2023.</a:t>
            </a:fld>
            <a:endParaRPr lang="hr-HR"/>
          </a:p>
        </p:txBody>
      </p:sp>
      <p:sp>
        <p:nvSpPr>
          <p:cNvPr id="51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defRPr>
            </a:lvl1pPr>
          </a:lstStyle>
          <a:p>
            <a:pPr>
              <a:defRPr/>
            </a:pPr>
            <a:endParaRPr lang="hr-HR"/>
          </a:p>
        </p:txBody>
      </p:sp>
      <p:sp>
        <p:nvSpPr>
          <p:cNvPr id="51206"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defRPr>
            </a:lvl1pPr>
          </a:lstStyle>
          <a:p>
            <a:pPr>
              <a:defRPr/>
            </a:pPr>
            <a:fld id="{A4EC4357-71AC-4778-9DC2-2C7C102705C8}" type="slidenum">
              <a:rPr lang="hr-HR" smtClean="0"/>
              <a:pPr>
                <a:defRPr/>
              </a:pPr>
              <a:t>‹#›</a:t>
            </a:fld>
            <a:endParaRPr lang="hr-HR"/>
          </a:p>
        </p:txBody>
      </p:sp>
      <p:sp>
        <p:nvSpPr>
          <p:cNvPr id="51207" name="Rectangle 7"/>
          <p:cNvSpPr>
            <a:spLocks noChangeArrowheads="1"/>
          </p:cNvSpPr>
          <p:nvPr/>
        </p:nvSpPr>
        <p:spPr bwMode="auto">
          <a:xfrm>
            <a:off x="0" y="0"/>
            <a:ext cx="228600" cy="2286000"/>
          </a:xfrm>
          <a:prstGeom prst="rect">
            <a:avLst/>
          </a:prstGeom>
          <a:solidFill>
            <a:schemeClr val="bg2"/>
          </a:solidFill>
          <a:ln w="9525">
            <a:noFill/>
            <a:miter lim="800000"/>
            <a:headEnd/>
            <a:tailEnd/>
          </a:ln>
          <a:effectLst/>
        </p:spPr>
        <p:txBody>
          <a:bodyPr wrap="none" anchor="ctr"/>
          <a:lstStyle/>
          <a:p>
            <a:pPr algn="ctr"/>
            <a:endParaRPr lang="sr-Latn-CS" sz="2400">
              <a:latin typeface="Times New Roman" pitchFamily="18" charset="0"/>
            </a:endParaRPr>
          </a:p>
        </p:txBody>
      </p:sp>
      <p:sp>
        <p:nvSpPr>
          <p:cNvPr id="51208" name="Line 8"/>
          <p:cNvSpPr>
            <a:spLocks noChangeShapeType="1"/>
          </p:cNvSpPr>
          <p:nvPr/>
        </p:nvSpPr>
        <p:spPr bwMode="auto">
          <a:xfrm>
            <a:off x="457200" y="1447800"/>
            <a:ext cx="8077200" cy="0"/>
          </a:xfrm>
          <a:prstGeom prst="line">
            <a:avLst/>
          </a:prstGeom>
          <a:noFill/>
          <a:ln w="19050">
            <a:solidFill>
              <a:schemeClr val="tx2"/>
            </a:solidFill>
            <a:round/>
            <a:headEnd/>
            <a:tailEnd/>
          </a:ln>
          <a:effectLst/>
        </p:spPr>
        <p:txBody>
          <a:bodyPr/>
          <a:lstStyle/>
          <a:p>
            <a:endParaRPr lang="hr-HR"/>
          </a:p>
        </p:txBody>
      </p:sp>
      <p:sp>
        <p:nvSpPr>
          <p:cNvPr id="51209" name="Rectangle 9"/>
          <p:cNvSpPr>
            <a:spLocks noChangeArrowheads="1"/>
          </p:cNvSpPr>
          <p:nvPr/>
        </p:nvSpPr>
        <p:spPr bwMode="auto">
          <a:xfrm>
            <a:off x="0" y="2286000"/>
            <a:ext cx="228600" cy="2286000"/>
          </a:xfrm>
          <a:prstGeom prst="rect">
            <a:avLst/>
          </a:prstGeom>
          <a:solidFill>
            <a:schemeClr val="accent2"/>
          </a:solidFill>
          <a:ln w="9525">
            <a:noFill/>
            <a:miter lim="800000"/>
            <a:headEnd/>
            <a:tailEnd/>
          </a:ln>
          <a:effectLst/>
        </p:spPr>
        <p:txBody>
          <a:bodyPr wrap="none" anchor="ctr"/>
          <a:lstStyle/>
          <a:p>
            <a:pPr algn="ctr"/>
            <a:endParaRPr lang="sr-Latn-CS" sz="2400">
              <a:latin typeface="Times New Roman" pitchFamily="18" charset="0"/>
            </a:endParaRPr>
          </a:p>
        </p:txBody>
      </p:sp>
      <p:sp>
        <p:nvSpPr>
          <p:cNvPr id="51210"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a:effectLst/>
        </p:spPr>
        <p:txBody>
          <a:bodyPr wrap="none" anchor="ctr"/>
          <a:lstStyle/>
          <a:p>
            <a:pPr algn="ctr"/>
            <a:endParaRPr lang="sr-Latn-C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Garamond" pitchFamily="18" charset="0"/>
        </a:defRPr>
      </a:lvl2pPr>
      <a:lvl3pPr algn="l" rtl="0" eaLnBrk="1" fontAlgn="base" hangingPunct="1">
        <a:spcBef>
          <a:spcPct val="0"/>
        </a:spcBef>
        <a:spcAft>
          <a:spcPct val="0"/>
        </a:spcAft>
        <a:defRPr sz="4400">
          <a:solidFill>
            <a:schemeClr val="tx2"/>
          </a:solidFill>
          <a:latin typeface="Garamond" pitchFamily="18" charset="0"/>
        </a:defRPr>
      </a:lvl3pPr>
      <a:lvl4pPr algn="l" rtl="0" eaLnBrk="1" fontAlgn="base" hangingPunct="1">
        <a:spcBef>
          <a:spcPct val="0"/>
        </a:spcBef>
        <a:spcAft>
          <a:spcPct val="0"/>
        </a:spcAft>
        <a:defRPr sz="4400">
          <a:solidFill>
            <a:schemeClr val="tx2"/>
          </a:solidFill>
          <a:latin typeface="Garamond" pitchFamily="18" charset="0"/>
        </a:defRPr>
      </a:lvl4pPr>
      <a:lvl5pPr algn="l" rtl="0" eaLnBrk="1" fontAlgn="base" hangingPunct="1">
        <a:spcBef>
          <a:spcPct val="0"/>
        </a:spcBef>
        <a:spcAft>
          <a:spcPct val="0"/>
        </a:spcAft>
        <a:defRPr sz="4400">
          <a:solidFill>
            <a:schemeClr val="tx2"/>
          </a:solidFill>
          <a:latin typeface="Garamond" pitchFamily="18" charset="0"/>
        </a:defRPr>
      </a:lvl5pPr>
      <a:lvl6pPr marL="457200" algn="l" rtl="0" eaLnBrk="1" fontAlgn="base" hangingPunct="1">
        <a:spcBef>
          <a:spcPct val="0"/>
        </a:spcBef>
        <a:spcAft>
          <a:spcPct val="0"/>
        </a:spcAft>
        <a:defRPr sz="4400">
          <a:solidFill>
            <a:schemeClr val="tx2"/>
          </a:solidFill>
          <a:latin typeface="Garamond" pitchFamily="18" charset="0"/>
        </a:defRPr>
      </a:lvl6pPr>
      <a:lvl7pPr marL="914400" algn="l" rtl="0" eaLnBrk="1" fontAlgn="base" hangingPunct="1">
        <a:spcBef>
          <a:spcPct val="0"/>
        </a:spcBef>
        <a:spcAft>
          <a:spcPct val="0"/>
        </a:spcAft>
        <a:defRPr sz="4400">
          <a:solidFill>
            <a:schemeClr val="tx2"/>
          </a:solidFill>
          <a:latin typeface="Garamond" pitchFamily="18" charset="0"/>
        </a:defRPr>
      </a:lvl7pPr>
      <a:lvl8pPr marL="1371600" algn="l" rtl="0" eaLnBrk="1" fontAlgn="base" hangingPunct="1">
        <a:spcBef>
          <a:spcPct val="0"/>
        </a:spcBef>
        <a:spcAft>
          <a:spcPct val="0"/>
        </a:spcAft>
        <a:defRPr sz="4400">
          <a:solidFill>
            <a:schemeClr val="tx2"/>
          </a:solidFill>
          <a:latin typeface="Garamond" pitchFamily="18" charset="0"/>
        </a:defRPr>
      </a:lvl8pPr>
      <a:lvl9pPr marL="1828800" algn="l"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1" fontAlgn="base" hangingPunct="1">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news.mit.edu/2023/generative-ai-must-innovate-engineering-design-1019" TargetMode="External"/><Relationship Id="rId3" Type="http://schemas.openxmlformats.org/officeDocument/2006/relationships/hyperlink" Target="https://www.solulab.com/top-generative-ai-trends/" TargetMode="External"/><Relationship Id="rId7" Type="http://schemas.openxmlformats.org/officeDocument/2006/relationships/hyperlink" Target="https://www.digitalengineering247.com/article/ai-generative-design-and-the-next-gen-enginee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archistar.ai/blog/4-examples-of-generative-design-in-action/" TargetMode="External"/><Relationship Id="rId5" Type="http://schemas.openxmlformats.org/officeDocument/2006/relationships/hyperlink" Target="https://www.archdaily.com/982243/algorithms-and-aesthetics-the-future-of-generative-design" TargetMode="External"/><Relationship Id="rId4" Type="http://schemas.openxmlformats.org/officeDocument/2006/relationships/hyperlink" Target="https://jalammar.github.io/how-gpt3-works-visualizations-animations/" TargetMode="External"/><Relationship Id="rId9" Type="http://schemas.openxmlformats.org/officeDocument/2006/relationships/hyperlink" Target="https://openai.com/blog/new-ai-classifier-for-indicating-ai-written-text"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r>
              <a:rPr lang="hr-HR" sz="3200" b="1" dirty="0"/>
              <a:t>Umjetna inteligencija u otvorenoj znanosti – novi izazovi pred istraživačima</a:t>
            </a:r>
            <a:br>
              <a:rPr lang="hr-HR" sz="1800" dirty="0"/>
            </a:br>
            <a:endParaRPr lang="hr-HR" sz="1800" dirty="0"/>
          </a:p>
        </p:txBody>
      </p:sp>
      <p:sp>
        <p:nvSpPr>
          <p:cNvPr id="3" name="Subtitle 2"/>
          <p:cNvSpPr>
            <a:spLocks noGrp="1"/>
          </p:cNvSpPr>
          <p:nvPr>
            <p:ph type="subTitle" idx="1"/>
          </p:nvPr>
        </p:nvSpPr>
        <p:spPr/>
        <p:txBody>
          <a:bodyPr rtlCol="0">
            <a:normAutofit/>
          </a:bodyPr>
          <a:lstStyle/>
          <a:p>
            <a:r>
              <a:rPr lang="hr-HR" sz="2400"/>
              <a:t>Prof. dr. sc. Ana Meštrović</a:t>
            </a:r>
            <a:endParaRPr lang="hr-HR" sz="2400">
              <a:ea typeface="Calibri"/>
              <a:cs typeface="Calibri"/>
            </a:endParaRPr>
          </a:p>
          <a:p>
            <a:r>
              <a:rPr lang="hr-HR" sz="2400"/>
              <a:t>Sveučilište u Rijeci, Fakultet informatike i digitalnih tehnologija</a:t>
            </a:r>
            <a:endParaRPr lang="hr-HR" sz="2400">
              <a:ea typeface="Calibri"/>
              <a:cs typeface="Calibri"/>
            </a:endParaRPr>
          </a:p>
          <a:p>
            <a:r>
              <a:rPr lang="hr-HR" sz="2400"/>
              <a:t>Laboratorij za semantičke tehnologije</a:t>
            </a:r>
            <a:endParaRPr lang="hr-HR" sz="2400">
              <a:ea typeface="Calibri"/>
              <a:cs typeface="Calibri"/>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dirty="0"/>
              <a:t>Istraživanje: koliko znanstvenici koriste AI</a:t>
            </a:r>
            <a:endParaRPr lang="en-US" sz="3600" dirty="0"/>
          </a:p>
        </p:txBody>
      </p:sp>
      <p:sp>
        <p:nvSpPr>
          <p:cNvPr id="3" name="Content Placeholder 2"/>
          <p:cNvSpPr>
            <a:spLocks noGrp="1"/>
          </p:cNvSpPr>
          <p:nvPr>
            <p:ph idx="1"/>
          </p:nvPr>
        </p:nvSpPr>
        <p:spPr/>
        <p:txBody>
          <a:bodyPr/>
          <a:lstStyle/>
          <a:p>
            <a:r>
              <a:rPr lang="hr-HR" sz="2400" dirty="0"/>
              <a:t>Provedeno je istraživanje mišljenja znanstvenika o AI i o tome koliko koriste alate umjetne inteligencije u istraživanju.</a:t>
            </a:r>
            <a:endParaRPr lang="hr-HR" sz="2400" dirty="0">
              <a:ea typeface="Calibri"/>
              <a:cs typeface="Calibri"/>
            </a:endParaRPr>
          </a:p>
          <a:p>
            <a:pPr lvl="1"/>
            <a:r>
              <a:rPr lang="hr-HR" sz="2000" dirty="0"/>
              <a:t>Ispitano je 1600 znanstvenika</a:t>
            </a:r>
          </a:p>
          <a:p>
            <a:pPr lvl="1"/>
            <a:r>
              <a:rPr lang="hr-HR" sz="2000" dirty="0"/>
              <a:t>Rezultati su krajem rujna 2023. godine objavljeni u časopisu Nature</a:t>
            </a:r>
            <a:endParaRPr lang="hr-HR" sz="2000" dirty="0">
              <a:ea typeface="Calibri"/>
              <a:cs typeface="Calibri"/>
            </a:endParaRPr>
          </a:p>
          <a:p>
            <a:pPr lvl="1"/>
            <a:r>
              <a:rPr lang="hr-HR" sz="2000" dirty="0"/>
              <a:t>Van </a:t>
            </a:r>
            <a:r>
              <a:rPr lang="hr-HR" sz="2000" dirty="0" err="1"/>
              <a:t>Noorden</a:t>
            </a:r>
            <a:r>
              <a:rPr lang="hr-HR" sz="2000" dirty="0"/>
              <a:t>, Richard, </a:t>
            </a:r>
            <a:r>
              <a:rPr lang="hr-HR" sz="2000" dirty="0" err="1"/>
              <a:t>and</a:t>
            </a:r>
            <a:r>
              <a:rPr lang="hr-HR" sz="2000" dirty="0"/>
              <a:t> Jeffrey M. </a:t>
            </a:r>
            <a:r>
              <a:rPr lang="hr-HR" sz="2000" dirty="0" err="1"/>
              <a:t>Perkel</a:t>
            </a:r>
            <a:r>
              <a:rPr lang="hr-HR" sz="2000" dirty="0"/>
              <a:t>. "AI </a:t>
            </a:r>
            <a:r>
              <a:rPr lang="hr-HR" sz="2000" dirty="0" err="1"/>
              <a:t>and</a:t>
            </a:r>
            <a:r>
              <a:rPr lang="hr-HR" sz="2000" dirty="0"/>
              <a:t> </a:t>
            </a:r>
            <a:r>
              <a:rPr lang="hr-HR" sz="2000" dirty="0" err="1"/>
              <a:t>science</a:t>
            </a:r>
            <a:r>
              <a:rPr lang="hr-HR" sz="2000" dirty="0"/>
              <a:t>: </a:t>
            </a:r>
            <a:r>
              <a:rPr lang="hr-HR" sz="2000" dirty="0" err="1"/>
              <a:t>what</a:t>
            </a:r>
            <a:r>
              <a:rPr lang="hr-HR" sz="2000" dirty="0"/>
              <a:t> 1,600 </a:t>
            </a:r>
            <a:r>
              <a:rPr lang="hr-HR" sz="2000" dirty="0" err="1"/>
              <a:t>researchers</a:t>
            </a:r>
            <a:r>
              <a:rPr lang="hr-HR" sz="2000" dirty="0"/>
              <a:t> </a:t>
            </a:r>
            <a:r>
              <a:rPr lang="hr-HR" sz="2000" dirty="0" err="1"/>
              <a:t>think</a:t>
            </a:r>
            <a:r>
              <a:rPr lang="hr-HR" sz="2000" dirty="0"/>
              <a:t>." </a:t>
            </a:r>
            <a:r>
              <a:rPr lang="hr-HR" sz="2000" i="1" dirty="0"/>
              <a:t>Nature</a:t>
            </a:r>
            <a:r>
              <a:rPr lang="hr-HR" sz="2000" dirty="0"/>
              <a:t> 621, no. 7980 (2023): 672-675.</a:t>
            </a:r>
            <a:endParaRPr lang="hr-HR" sz="2000" dirty="0">
              <a:ea typeface="Calibri"/>
              <a:cs typeface="Calibri"/>
            </a:endParaRPr>
          </a:p>
          <a:p>
            <a:pPr lvl="1"/>
            <a:endParaRPr lang="hr-HR" sz="20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10</a:t>
            </a:fld>
            <a:endParaRPr lang="hr-HR"/>
          </a:p>
        </p:txBody>
      </p:sp>
      <p:pic>
        <p:nvPicPr>
          <p:cNvPr id="6" name="Picture 5"/>
          <p:cNvPicPr>
            <a:picLocks noChangeAspect="1"/>
          </p:cNvPicPr>
          <p:nvPr/>
        </p:nvPicPr>
        <p:blipFill>
          <a:blip r:embed="rId2"/>
          <a:stretch>
            <a:fillRect/>
          </a:stretch>
        </p:blipFill>
        <p:spPr>
          <a:xfrm>
            <a:off x="1187624" y="3962847"/>
            <a:ext cx="7118448" cy="2350640"/>
          </a:xfrm>
          <a:prstGeom prst="rect">
            <a:avLst/>
          </a:prstGeom>
        </p:spPr>
      </p:pic>
    </p:spTree>
    <p:extLst>
      <p:ext uri="{BB962C8B-B14F-4D97-AF65-F5344CB8AC3E}">
        <p14:creationId xmlns:p14="http://schemas.microsoft.com/office/powerpoint/2010/main" val="38608338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a:t>Istraživanje: koliko znanstvenici koriste AI</a:t>
            </a:r>
            <a:endParaRPr lang="hr-HR" sz="3600">
              <a:ea typeface="Calibri"/>
              <a:cs typeface="Calibri"/>
            </a:endParaRPr>
          </a:p>
        </p:txBody>
      </p:sp>
      <p:sp>
        <p:nvSpPr>
          <p:cNvPr id="3" name="Content Placeholder 2"/>
          <p:cNvSpPr>
            <a:spLocks noGrp="1"/>
          </p:cNvSpPr>
          <p:nvPr>
            <p:ph idx="1"/>
          </p:nvPr>
        </p:nvSpPr>
        <p:spPr/>
        <p:txBody>
          <a:bodyPr/>
          <a:lstStyle/>
          <a:p>
            <a:r>
              <a:rPr lang="hr-HR" sz="2000"/>
              <a:t>Što znanstvenici misle - koliko je umjetna inteligencija korisna u istraživanju?</a:t>
            </a:r>
            <a:endParaRPr lang="hr-HR" sz="200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11</a:t>
            </a:fld>
            <a:endParaRPr lang="hr-HR"/>
          </a:p>
        </p:txBody>
      </p:sp>
      <p:pic>
        <p:nvPicPr>
          <p:cNvPr id="3074" name="Picture 2" descr="https://media.nature.com/lw767/magazine-assets/d41586-023-02980-0/d41586-023-02980-0_260756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169691"/>
            <a:ext cx="5169552" cy="431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292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dirty="0"/>
              <a:t>Istraživanje: koliko znanstvenici koriste AI</a:t>
            </a:r>
            <a:endParaRPr lang="en-US" sz="3600" dirty="0"/>
          </a:p>
        </p:txBody>
      </p:sp>
      <p:sp>
        <p:nvSpPr>
          <p:cNvPr id="3" name="Content Placeholder 2"/>
          <p:cNvSpPr>
            <a:spLocks noGrp="1"/>
          </p:cNvSpPr>
          <p:nvPr>
            <p:ph idx="1"/>
          </p:nvPr>
        </p:nvSpPr>
        <p:spPr/>
        <p:txBody>
          <a:bodyPr/>
          <a:lstStyle/>
          <a:p>
            <a:r>
              <a:rPr lang="hr-HR" sz="2000"/>
              <a:t>Što znanstvenici misle – prednosti i nedostaci generativne AI u istraživanju</a:t>
            </a:r>
            <a:endParaRPr lang="hr-HR" sz="2000">
              <a:ea typeface="Calibri"/>
              <a:cs typeface="Calibri"/>
            </a:endParaRPr>
          </a:p>
          <a:p>
            <a:endParaRPr lang="hr-HR" sz="20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12</a:t>
            </a:fld>
            <a:endParaRPr lang="hr-HR"/>
          </a:p>
        </p:txBody>
      </p:sp>
      <p:pic>
        <p:nvPicPr>
          <p:cNvPr id="5" name="Picture 2" descr="https://media.nature.com/lw767/magazine-assets/d41586-023-02980-0/d41586-023-02980-0_260757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 y="2227570"/>
            <a:ext cx="4330824" cy="413501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026" name="Picture 2" descr="https://media.nature.com/lw767/magazine-assets/d41586-023-02980-0/d41586-023-02980-0_260757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197313"/>
            <a:ext cx="4382144" cy="418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478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Primjena AI u znanosti - izazovi</a:t>
            </a:r>
            <a:endParaRPr lang="en-US" dirty="0"/>
          </a:p>
        </p:txBody>
      </p:sp>
      <p:sp>
        <p:nvSpPr>
          <p:cNvPr id="3" name="Content Placeholder 2"/>
          <p:cNvSpPr>
            <a:spLocks noGrp="1"/>
          </p:cNvSpPr>
          <p:nvPr>
            <p:ph idx="1"/>
          </p:nvPr>
        </p:nvSpPr>
        <p:spPr/>
        <p:txBody>
          <a:bodyPr/>
          <a:lstStyle/>
          <a:p>
            <a:r>
              <a:rPr lang="hr-HR" sz="2400" dirty="0"/>
              <a:t>AI modeli, algoritmi strojnog učenja</a:t>
            </a:r>
            <a:endParaRPr lang="hr-HR" sz="2400" dirty="0">
              <a:ea typeface="Calibri"/>
              <a:cs typeface="Calibri"/>
            </a:endParaRPr>
          </a:p>
          <a:p>
            <a:pPr lvl="1"/>
            <a:r>
              <a:rPr lang="hr-HR" sz="2000" dirty="0"/>
              <a:t>Netransparentni, složeni i teški za interpretaciju </a:t>
            </a:r>
            <a:endParaRPr lang="hr-HR" sz="2000" dirty="0">
              <a:ea typeface="Calibri"/>
              <a:cs typeface="Calibri"/>
            </a:endParaRPr>
          </a:p>
          <a:p>
            <a:pPr lvl="1"/>
            <a:r>
              <a:rPr lang="hr-HR" sz="2000" dirty="0"/>
              <a:t>Odražavaju pristranost skupova podataka na kojima se treniraju (</a:t>
            </a:r>
            <a:r>
              <a:rPr lang="hr-HR" sz="2000" dirty="0" err="1"/>
              <a:t>bias</a:t>
            </a:r>
            <a:r>
              <a:rPr lang="hr-HR" sz="2000" dirty="0"/>
              <a:t>)</a:t>
            </a:r>
            <a:endParaRPr lang="hr-HR" sz="2000" dirty="0">
              <a:ea typeface="Calibri"/>
              <a:cs typeface="Calibri"/>
            </a:endParaRPr>
          </a:p>
          <a:p>
            <a:pPr lvl="1"/>
            <a:r>
              <a:rPr lang="hr-HR" sz="2000" dirty="0"/>
              <a:t>Mogu voditi do krivih zaključaka</a:t>
            </a:r>
            <a:endParaRPr lang="hr-HR" sz="2000" dirty="0">
              <a:ea typeface="Calibri"/>
              <a:cs typeface="Calibri"/>
            </a:endParaRPr>
          </a:p>
          <a:p>
            <a:r>
              <a:rPr lang="hr-HR" sz="2400" dirty="0"/>
              <a:t>Generativna AI</a:t>
            </a:r>
            <a:endParaRPr lang="hr-HR" sz="2400" dirty="0">
              <a:ea typeface="Calibri"/>
              <a:cs typeface="Calibri"/>
            </a:endParaRPr>
          </a:p>
          <a:p>
            <a:pPr lvl="1"/>
            <a:r>
              <a:rPr lang="hr-HR" sz="1800" b="1" dirty="0"/>
              <a:t>Lakše plagiranje </a:t>
            </a:r>
            <a:r>
              <a:rPr lang="hr-HR" sz="1800" dirty="0"/>
              <a:t>nego prije i </a:t>
            </a:r>
            <a:r>
              <a:rPr lang="hr-HR" sz="1800" b="1" dirty="0"/>
              <a:t>teže se otkriva </a:t>
            </a:r>
            <a:r>
              <a:rPr lang="hr-HR" sz="1800" dirty="0"/>
              <a:t>-&gt; AI alati za parafraziranje </a:t>
            </a:r>
            <a:endParaRPr lang="hr-HR" sz="1800" dirty="0">
              <a:ea typeface="Calibri"/>
              <a:cs typeface="Calibri"/>
            </a:endParaRPr>
          </a:p>
          <a:p>
            <a:pPr lvl="1"/>
            <a:r>
              <a:rPr lang="hr-HR" sz="1800" b="1" dirty="0"/>
              <a:t>Generiranje pogrešnih informacija </a:t>
            </a:r>
            <a:r>
              <a:rPr lang="hr-HR" sz="1800" dirty="0"/>
              <a:t>- &gt; Veliki jezični modeli mogu „halucinirati”</a:t>
            </a:r>
            <a:endParaRPr lang="hr-HR" sz="1800" dirty="0">
              <a:ea typeface="Calibri"/>
              <a:cs typeface="Calibri"/>
            </a:endParaRPr>
          </a:p>
          <a:p>
            <a:r>
              <a:rPr lang="hr-HR" sz="2200" dirty="0"/>
              <a:t>Treba voditi računa o tome da </a:t>
            </a:r>
            <a:r>
              <a:rPr lang="hr-HR" sz="2200" b="1" dirty="0"/>
              <a:t>podatkovni skupovi budu kvalitetni</a:t>
            </a:r>
            <a:endParaRPr lang="hr-HR" sz="2200" b="1" dirty="0">
              <a:ea typeface="Calibri"/>
              <a:cs typeface="Calibri"/>
            </a:endParaRPr>
          </a:p>
          <a:p>
            <a:r>
              <a:rPr lang="hr-HR" sz="2200" b="1" dirty="0" err="1"/>
              <a:t>Reproducibilnost</a:t>
            </a:r>
            <a:r>
              <a:rPr lang="hr-HR" sz="2200" dirty="0"/>
              <a:t> - mogućnost drugih istraživača da reproduciraju i potvrde rezultate i provedene eksperimente </a:t>
            </a:r>
            <a:endParaRPr lang="hr-HR" sz="2400" dirty="0"/>
          </a:p>
          <a:p>
            <a:r>
              <a:rPr lang="hr-HR" sz="2400" dirty="0"/>
              <a:t>Važna je </a:t>
            </a:r>
            <a:r>
              <a:rPr lang="hr-HR" sz="2400" b="1" dirty="0"/>
              <a:t>transparentnost istraživanja, otvorenost istraživačkih podataka i kôda</a:t>
            </a:r>
            <a:endParaRPr lang="hr-HR" sz="3200" b="1" dirty="0"/>
          </a:p>
          <a:p>
            <a:pPr lvl="1"/>
            <a:endParaRPr lang="hr-HR"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13</a:t>
            </a:fld>
            <a:endParaRPr lang="hr-HR"/>
          </a:p>
        </p:txBody>
      </p:sp>
    </p:spTree>
    <p:extLst>
      <p:ext uri="{BB962C8B-B14F-4D97-AF65-F5344CB8AC3E}">
        <p14:creationId xmlns:p14="http://schemas.microsoft.com/office/powerpoint/2010/main" val="2838617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Uloga i važnost otvorene znanosti</a:t>
            </a:r>
            <a:endParaRPr lang="hr-HR">
              <a:ea typeface="Calibri"/>
              <a:cs typeface="Calibri"/>
            </a:endParaRPr>
          </a:p>
        </p:txBody>
      </p:sp>
      <p:sp>
        <p:nvSpPr>
          <p:cNvPr id="3" name="Slide Number Placeholder 2"/>
          <p:cNvSpPr>
            <a:spLocks noGrp="1"/>
          </p:cNvSpPr>
          <p:nvPr>
            <p:ph type="sldNum" sz="quarter" idx="12"/>
          </p:nvPr>
        </p:nvSpPr>
        <p:spPr/>
        <p:txBody>
          <a:bodyPr/>
          <a:lstStyle/>
          <a:p>
            <a:pPr>
              <a:defRPr/>
            </a:pPr>
            <a:fld id="{435C7F05-D0AC-4484-AB9D-AEDFBA7111CD}" type="slidenum">
              <a:rPr lang="hr-HR" smtClean="0"/>
              <a:pPr>
                <a:defRPr/>
              </a:pPr>
              <a:t>14</a:t>
            </a:fld>
            <a:endParaRPr lang="hr-HR"/>
          </a:p>
        </p:txBody>
      </p:sp>
      <p:pic>
        <p:nvPicPr>
          <p:cNvPr id="1026" name="Picture 2" descr="mintlab » A discourse inquiry to Open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56792"/>
            <a:ext cx="4946452" cy="505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8670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Uloga i važnost otvorene znanosti</a:t>
            </a:r>
            <a:endParaRPr lang="hr-HR">
              <a:ea typeface="Calibri"/>
              <a:cs typeface="Calibri"/>
            </a:endParaRPr>
          </a:p>
        </p:txBody>
      </p:sp>
      <p:sp>
        <p:nvSpPr>
          <p:cNvPr id="3" name="Content Placeholder 2"/>
          <p:cNvSpPr>
            <a:spLocks noGrp="1"/>
          </p:cNvSpPr>
          <p:nvPr>
            <p:ph sz="half" idx="1"/>
          </p:nvPr>
        </p:nvSpPr>
        <p:spPr/>
        <p:txBody>
          <a:bodyPr/>
          <a:lstStyle/>
          <a:p>
            <a:r>
              <a:rPr lang="hr-HR" sz="2400" dirty="0"/>
              <a:t>Otvoreni pristup znanstvenim radovima, metodama, podacima, programskom kôdu osigurava:</a:t>
            </a:r>
            <a:endParaRPr lang="hr-HR" sz="2400" dirty="0">
              <a:ea typeface="Calibri"/>
              <a:cs typeface="Calibri"/>
            </a:endParaRPr>
          </a:p>
          <a:p>
            <a:r>
              <a:rPr lang="hr-HR" sz="2000" dirty="0"/>
              <a:t>Transparentnost</a:t>
            </a:r>
            <a:endParaRPr lang="hr-HR" sz="2000" dirty="0">
              <a:ea typeface="Calibri"/>
              <a:cs typeface="Calibri"/>
            </a:endParaRPr>
          </a:p>
          <a:p>
            <a:r>
              <a:rPr lang="hr-HR" sz="2000" dirty="0"/>
              <a:t>Ponovno korištenje</a:t>
            </a:r>
            <a:endParaRPr lang="hr-HR" sz="2000" dirty="0">
              <a:ea typeface="Calibri"/>
              <a:cs typeface="Calibri"/>
            </a:endParaRPr>
          </a:p>
          <a:p>
            <a:r>
              <a:rPr lang="hr-HR" sz="2000" dirty="0" err="1"/>
              <a:t>Reproducibilnost</a:t>
            </a:r>
            <a:endParaRPr lang="hr-HR" sz="2000" dirty="0">
              <a:ea typeface="Calibri"/>
              <a:cs typeface="Calibri"/>
            </a:endParaRPr>
          </a:p>
          <a:p>
            <a:r>
              <a:rPr lang="hr-HR" sz="2000" dirty="0"/>
              <a:t>Bolju točnost</a:t>
            </a:r>
            <a:endParaRPr lang="hr-HR" sz="2000" dirty="0">
              <a:ea typeface="Calibri"/>
              <a:cs typeface="Calibri"/>
            </a:endParaRPr>
          </a:p>
          <a:p>
            <a:r>
              <a:rPr lang="hr-HR" sz="2000" dirty="0"/>
              <a:t>Brži razvoj znanosti</a:t>
            </a:r>
            <a:endParaRPr lang="hr-HR" sz="2000" dirty="0">
              <a:ea typeface="Calibri"/>
              <a:cs typeface="Calibri"/>
            </a:endParaRPr>
          </a:p>
          <a:p>
            <a:r>
              <a:rPr lang="hr-HR" sz="2000" dirty="0"/>
              <a:t>Dobrobit za društvo u smislu znanosti dostupne svima </a:t>
            </a:r>
          </a:p>
          <a:p>
            <a:r>
              <a:rPr lang="hr-HR" sz="2000" dirty="0"/>
              <a:t>...</a:t>
            </a:r>
          </a:p>
          <a:p>
            <a:endParaRPr lang="hr-HR" sz="2000" dirty="0">
              <a:ea typeface="Calibri"/>
              <a:cs typeface="Calibri"/>
            </a:endParaRPr>
          </a:p>
        </p:txBody>
      </p:sp>
      <p:sp>
        <p:nvSpPr>
          <p:cNvPr id="5" name="Slide Number Placeholder 4"/>
          <p:cNvSpPr>
            <a:spLocks noGrp="1"/>
          </p:cNvSpPr>
          <p:nvPr>
            <p:ph type="sldNum" sz="quarter" idx="12"/>
          </p:nvPr>
        </p:nvSpPr>
        <p:spPr/>
        <p:txBody>
          <a:bodyPr/>
          <a:lstStyle/>
          <a:p>
            <a:pPr>
              <a:defRPr/>
            </a:pPr>
            <a:fld id="{A69F5A1B-CA83-4061-9246-F18E05D67FF8}" type="slidenum">
              <a:rPr lang="hr-HR" smtClean="0"/>
              <a:pPr>
                <a:defRPr/>
              </a:pPr>
              <a:t>15</a:t>
            </a:fld>
            <a:endParaRPr lang="hr-H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48676" y="1556792"/>
            <a:ext cx="3609048" cy="3552404"/>
          </a:xfrm>
          <a:prstGeom prst="rect">
            <a:avLst/>
          </a:prstGeom>
        </p:spPr>
      </p:pic>
      <p:sp>
        <p:nvSpPr>
          <p:cNvPr id="7" name="Rectangle 6"/>
          <p:cNvSpPr/>
          <p:nvPr/>
        </p:nvSpPr>
        <p:spPr>
          <a:xfrm>
            <a:off x="4427984" y="5389453"/>
            <a:ext cx="4572000" cy="646331"/>
          </a:xfrm>
          <a:prstGeom prst="rect">
            <a:avLst/>
          </a:prstGeom>
        </p:spPr>
        <p:txBody>
          <a:bodyPr>
            <a:spAutoFit/>
          </a:bodyPr>
          <a:lstStyle/>
          <a:p>
            <a:r>
              <a:rPr lang="en-US" sz="1200" dirty="0"/>
              <a:t>Winker, M. A., Bloom, T., </a:t>
            </a:r>
            <a:r>
              <a:rPr lang="en-US" sz="1200" dirty="0" err="1"/>
              <a:t>Onie</a:t>
            </a:r>
            <a:r>
              <a:rPr lang="en-US" sz="1200" dirty="0"/>
              <a:t>, S., &amp; </a:t>
            </a:r>
            <a:r>
              <a:rPr lang="en-US" sz="1200" dirty="0" err="1"/>
              <a:t>Tumwine</a:t>
            </a:r>
            <a:r>
              <a:rPr lang="en-US" sz="1200" dirty="0"/>
              <a:t>, J. (2023). </a:t>
            </a:r>
            <a:r>
              <a:rPr lang="en-US" sz="1200" b="1" dirty="0"/>
              <a:t>Equity, transparency, and accountability: open science for the 21st century</a:t>
            </a:r>
            <a:r>
              <a:rPr lang="en-US" sz="1200" dirty="0"/>
              <a:t>. </a:t>
            </a:r>
            <a:r>
              <a:rPr lang="en-US" sz="1200" i="1" dirty="0"/>
              <a:t>The Lancet</a:t>
            </a:r>
            <a:r>
              <a:rPr lang="en-US" sz="1200" dirty="0"/>
              <a:t>, </a:t>
            </a:r>
            <a:r>
              <a:rPr lang="en-US" sz="1200" i="1" dirty="0"/>
              <a:t>402</a:t>
            </a:r>
            <a:r>
              <a:rPr lang="en-US" sz="1200" dirty="0"/>
              <a:t>(10409), 1206-1209.</a:t>
            </a:r>
          </a:p>
        </p:txBody>
      </p:sp>
    </p:spTree>
    <p:extLst>
      <p:ext uri="{BB962C8B-B14F-4D97-AF65-F5344CB8AC3E}">
        <p14:creationId xmlns:p14="http://schemas.microsoft.com/office/powerpoint/2010/main" val="10906785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4832A65-39B1-411E-B74D-2A7BB03C105F}"/>
              </a:ext>
            </a:extLst>
          </p:cNvPr>
          <p:cNvSpPr>
            <a:spLocks noGrp="1"/>
          </p:cNvSpPr>
          <p:nvPr>
            <p:ph type="title"/>
          </p:nvPr>
        </p:nvSpPr>
        <p:spPr/>
        <p:txBody>
          <a:bodyPr/>
          <a:lstStyle/>
          <a:p>
            <a:r>
              <a:rPr lang="hr-HR" sz="3600" dirty="0"/>
              <a:t>AI ALATI kao pomoć u znanstveno-istraživačkom radu  </a:t>
            </a:r>
            <a:endParaRPr lang="hr-HR" sz="3600" dirty="0">
              <a:ea typeface="Calibri"/>
              <a:cs typeface="Calibri"/>
            </a:endParaRPr>
          </a:p>
        </p:txBody>
      </p:sp>
      <p:sp>
        <p:nvSpPr>
          <p:cNvPr id="3" name="Rezervirano mjesto teksta 2">
            <a:extLst>
              <a:ext uri="{FF2B5EF4-FFF2-40B4-BE49-F238E27FC236}">
                <a16:creationId xmlns:a16="http://schemas.microsoft.com/office/drawing/2014/main" id="{FC1B3FF8-C0F0-4F2B-AD5A-86F5BBC817E8}"/>
              </a:ext>
            </a:extLst>
          </p:cNvPr>
          <p:cNvSpPr>
            <a:spLocks noGrp="1"/>
          </p:cNvSpPr>
          <p:nvPr>
            <p:ph type="body" idx="1"/>
          </p:nvPr>
        </p:nvSpPr>
        <p:spPr/>
        <p:txBody>
          <a:bodyPr/>
          <a:lstStyle/>
          <a:p>
            <a:endParaRPr lang="hr-HR"/>
          </a:p>
        </p:txBody>
      </p:sp>
      <p:sp>
        <p:nvSpPr>
          <p:cNvPr id="4" name="Rezervirano mjesto broja slajda 3">
            <a:extLst>
              <a:ext uri="{FF2B5EF4-FFF2-40B4-BE49-F238E27FC236}">
                <a16:creationId xmlns:a16="http://schemas.microsoft.com/office/drawing/2014/main" id="{65B79B23-1124-4AE1-8603-19DA4CD45AE7}"/>
              </a:ext>
            </a:extLst>
          </p:cNvPr>
          <p:cNvSpPr>
            <a:spLocks noGrp="1"/>
          </p:cNvSpPr>
          <p:nvPr>
            <p:ph type="sldNum" sz="quarter" idx="12"/>
          </p:nvPr>
        </p:nvSpPr>
        <p:spPr/>
        <p:txBody>
          <a:bodyPr/>
          <a:lstStyle/>
          <a:p>
            <a:pPr>
              <a:defRPr/>
            </a:pPr>
            <a:fld id="{215A352F-6440-4825-9C90-CA495A882905}" type="slidenum">
              <a:rPr lang="hr-HR" smtClean="0"/>
              <a:pPr>
                <a:defRPr/>
              </a:pPr>
              <a:t>16</a:t>
            </a:fld>
            <a:endParaRPr lang="hr-HR"/>
          </a:p>
        </p:txBody>
      </p:sp>
      <p:pic>
        <p:nvPicPr>
          <p:cNvPr id="6" name="Picture 5"/>
          <p:cNvPicPr>
            <a:picLocks noChangeAspect="1"/>
          </p:cNvPicPr>
          <p:nvPr/>
        </p:nvPicPr>
        <p:blipFill>
          <a:blip r:embed="rId2"/>
          <a:stretch>
            <a:fillRect/>
          </a:stretch>
        </p:blipFill>
        <p:spPr>
          <a:xfrm>
            <a:off x="3203848" y="1654416"/>
            <a:ext cx="2555247" cy="2504593"/>
          </a:xfrm>
          <a:prstGeom prst="rect">
            <a:avLst/>
          </a:prstGeom>
        </p:spPr>
      </p:pic>
    </p:spTree>
    <p:extLst>
      <p:ext uri="{BB962C8B-B14F-4D97-AF65-F5344CB8AC3E}">
        <p14:creationId xmlns:p14="http://schemas.microsoft.com/office/powerpoint/2010/main" val="5361389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Alati temeljeni na generativnoj AI</a:t>
            </a:r>
            <a:endParaRPr lang="en-US" dirty="0"/>
          </a:p>
        </p:txBody>
      </p:sp>
      <p:sp>
        <p:nvSpPr>
          <p:cNvPr id="3" name="Content Placeholder 2"/>
          <p:cNvSpPr>
            <a:spLocks noGrp="1"/>
          </p:cNvSpPr>
          <p:nvPr>
            <p:ph idx="1"/>
          </p:nvPr>
        </p:nvSpPr>
        <p:spPr/>
        <p:txBody>
          <a:bodyPr/>
          <a:lstStyle/>
          <a:p>
            <a:r>
              <a:rPr lang="hr-HR" sz="2400"/>
              <a:t>Mogućnost sažimanja većih tekstova u kraće </a:t>
            </a:r>
            <a:endParaRPr lang="hr-HR" sz="2400">
              <a:ea typeface="Calibri"/>
              <a:cs typeface="Calibri"/>
            </a:endParaRPr>
          </a:p>
          <a:p>
            <a:r>
              <a:rPr lang="hr-HR" sz="2400" dirty="0"/>
              <a:t>Sažimanja glavnih značajki rada u 2-3 rečenice</a:t>
            </a:r>
            <a:endParaRPr lang="hr-HR" sz="2400" dirty="0">
              <a:ea typeface="Calibri"/>
              <a:cs typeface="Calibri"/>
            </a:endParaRPr>
          </a:p>
          <a:p>
            <a:r>
              <a:rPr lang="hr-HR" sz="2400" dirty="0"/>
              <a:t>Izvođenje sažetka i zaključaka iz više radova</a:t>
            </a:r>
            <a:endParaRPr lang="hr-HR" sz="2400" dirty="0">
              <a:ea typeface="Calibri"/>
              <a:cs typeface="Calibri"/>
            </a:endParaRPr>
          </a:p>
          <a:p>
            <a:r>
              <a:rPr lang="hr-HR" sz="2400" dirty="0"/>
              <a:t>Odgovaranje na pitanja vezano uz rad</a:t>
            </a:r>
            <a:endParaRPr lang="hr-HR" sz="2400" dirty="0">
              <a:ea typeface="Calibri"/>
              <a:cs typeface="Calibri"/>
            </a:endParaRPr>
          </a:p>
          <a:p>
            <a:r>
              <a:rPr lang="hr-HR" sz="2400" dirty="0"/>
              <a:t>Ekstrakcija važnih elemenata rada</a:t>
            </a:r>
            <a:endParaRPr lang="hr-HR" sz="2400" dirty="0">
              <a:ea typeface="Calibri"/>
              <a:cs typeface="Calibri"/>
            </a:endParaRPr>
          </a:p>
          <a:p>
            <a:r>
              <a:rPr lang="hr-HR" sz="2400" dirty="0"/>
              <a:t>Uređivanje zadanog teksta</a:t>
            </a:r>
            <a:endParaRPr lang="hr-HR" sz="2400" dirty="0">
              <a:ea typeface="Calibri"/>
              <a:cs typeface="Calibri"/>
            </a:endParaRPr>
          </a:p>
          <a:p>
            <a:pPr lvl="1"/>
            <a:r>
              <a:rPr lang="hr-HR" sz="2000" dirty="0"/>
              <a:t>Ispravljanje gramatike, lektoriranje </a:t>
            </a:r>
            <a:endParaRPr lang="hr-HR" sz="2000" dirty="0">
              <a:ea typeface="Calibri"/>
              <a:cs typeface="Calibri"/>
            </a:endParaRPr>
          </a:p>
          <a:p>
            <a:pPr lvl="1"/>
            <a:r>
              <a:rPr lang="hr-HR" sz="2000" dirty="0"/>
              <a:t>stilsko unapređivanje</a:t>
            </a:r>
            <a:endParaRPr lang="hr-HR" sz="2000" dirty="0">
              <a:ea typeface="Calibri"/>
              <a:cs typeface="Calibri"/>
            </a:endParaRPr>
          </a:p>
          <a:p>
            <a:r>
              <a:rPr lang="hr-HR" sz="2400"/>
              <a:t>....</a:t>
            </a:r>
            <a:endParaRPr lang="hr-HR" sz="240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17</a:t>
            </a:fld>
            <a:endParaRPr lang="hr-HR"/>
          </a:p>
        </p:txBody>
      </p:sp>
      <p:pic>
        <p:nvPicPr>
          <p:cNvPr id="8" name="Picture 7"/>
          <p:cNvPicPr>
            <a:picLocks noChangeAspect="1"/>
          </p:cNvPicPr>
          <p:nvPr/>
        </p:nvPicPr>
        <p:blipFill>
          <a:blip r:embed="rId2"/>
          <a:stretch>
            <a:fillRect/>
          </a:stretch>
        </p:blipFill>
        <p:spPr>
          <a:xfrm>
            <a:off x="5429929" y="3284984"/>
            <a:ext cx="3240360" cy="2597235"/>
          </a:xfrm>
          <a:prstGeom prst="rect">
            <a:avLst/>
          </a:prstGeom>
        </p:spPr>
      </p:pic>
    </p:spTree>
    <p:extLst>
      <p:ext uri="{BB962C8B-B14F-4D97-AF65-F5344CB8AC3E}">
        <p14:creationId xmlns:p14="http://schemas.microsoft.com/office/powerpoint/2010/main" val="37427461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ChatGPT - prompt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18</a:t>
            </a:fld>
            <a:endParaRPr lang="hr-HR"/>
          </a:p>
        </p:txBody>
      </p:sp>
      <p:pic>
        <p:nvPicPr>
          <p:cNvPr id="6" name="Picture 5"/>
          <p:cNvPicPr>
            <a:picLocks noChangeAspect="1"/>
          </p:cNvPicPr>
          <p:nvPr/>
        </p:nvPicPr>
        <p:blipFill>
          <a:blip r:embed="rId2"/>
          <a:stretch>
            <a:fillRect/>
          </a:stretch>
        </p:blipFill>
        <p:spPr>
          <a:xfrm>
            <a:off x="0" y="1492044"/>
            <a:ext cx="4788024" cy="5382616"/>
          </a:xfrm>
          <a:prstGeom prst="rect">
            <a:avLst/>
          </a:prstGeom>
        </p:spPr>
      </p:pic>
      <p:pic>
        <p:nvPicPr>
          <p:cNvPr id="8" name="Picture 7"/>
          <p:cNvPicPr>
            <a:picLocks noChangeAspect="1"/>
          </p:cNvPicPr>
          <p:nvPr/>
        </p:nvPicPr>
        <p:blipFill>
          <a:blip r:embed="rId3"/>
          <a:stretch>
            <a:fillRect/>
          </a:stretch>
        </p:blipFill>
        <p:spPr>
          <a:xfrm>
            <a:off x="4699164" y="188640"/>
            <a:ext cx="4444836" cy="6427787"/>
          </a:xfrm>
          <a:prstGeom prst="rect">
            <a:avLst/>
          </a:prstGeom>
        </p:spPr>
      </p:pic>
    </p:spTree>
    <p:extLst>
      <p:ext uri="{BB962C8B-B14F-4D97-AF65-F5344CB8AC3E}">
        <p14:creationId xmlns:p14="http://schemas.microsoft.com/office/powerpoint/2010/main" val="22810909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4000"/>
              <a:t>AI alati za proučavanje i pisanje </a:t>
            </a:r>
            <a:r>
              <a:rPr lang="hr-HR" sz="4000" err="1"/>
              <a:t>zn</a:t>
            </a:r>
            <a:r>
              <a:rPr lang="hr-HR" sz="4000"/>
              <a:t>. radova - primjeri</a:t>
            </a:r>
            <a:endParaRPr lang="hr-HR" sz="4000">
              <a:ea typeface="Calibri"/>
              <a:cs typeface="Calibri"/>
            </a:endParaRPr>
          </a:p>
        </p:txBody>
      </p:sp>
      <p:sp>
        <p:nvSpPr>
          <p:cNvPr id="3" name="Content Placeholder 2"/>
          <p:cNvSpPr>
            <a:spLocks noGrp="1"/>
          </p:cNvSpPr>
          <p:nvPr>
            <p:ph idx="1"/>
          </p:nvPr>
        </p:nvSpPr>
        <p:spPr/>
        <p:txBody>
          <a:bodyPr/>
          <a:lstStyle/>
          <a:p>
            <a:r>
              <a:rPr lang="hr-HR" sz="2400" dirty="0" err="1"/>
              <a:t>SciSpace</a:t>
            </a:r>
            <a:r>
              <a:rPr lang="hr-HR" sz="2400" dirty="0"/>
              <a:t>, </a:t>
            </a:r>
            <a:r>
              <a:rPr lang="hr-HR" sz="2400" u="sng" dirty="0"/>
              <a:t>typeset.io</a:t>
            </a:r>
            <a:endParaRPr lang="hr-HR" sz="2400" dirty="0"/>
          </a:p>
          <a:p>
            <a:r>
              <a:rPr lang="hr-HR" sz="2400" dirty="0" err="1"/>
              <a:t>Consensus</a:t>
            </a:r>
            <a:r>
              <a:rPr lang="hr-HR" sz="2400" dirty="0"/>
              <a:t>, </a:t>
            </a:r>
            <a:r>
              <a:rPr lang="hr-HR" sz="2400" u="sng" dirty="0" err="1"/>
              <a:t>consensus.app</a:t>
            </a:r>
            <a:endParaRPr lang="hr-HR" sz="2400" u="sng" dirty="0" err="1">
              <a:ea typeface="Calibri"/>
              <a:cs typeface="Calibri"/>
            </a:endParaRPr>
          </a:p>
          <a:p>
            <a:r>
              <a:rPr lang="hr-HR" sz="2400" dirty="0"/>
              <a:t>Research </a:t>
            </a:r>
            <a:r>
              <a:rPr lang="hr-HR" sz="2400" dirty="0" err="1"/>
              <a:t>Rabbit</a:t>
            </a:r>
            <a:r>
              <a:rPr lang="hr-HR" sz="2400" dirty="0"/>
              <a:t>, </a:t>
            </a:r>
            <a:r>
              <a:rPr lang="hr-HR" sz="2400" u="sng" dirty="0"/>
              <a:t>researchrabbitapp.com</a:t>
            </a:r>
            <a:endParaRPr lang="hr-HR" sz="2400" u="sng" dirty="0">
              <a:ea typeface="Calibri"/>
              <a:cs typeface="Calibri"/>
            </a:endParaRPr>
          </a:p>
          <a:p>
            <a:r>
              <a:rPr lang="hr-HR" sz="2400" dirty="0" err="1"/>
              <a:t>Semantic</a:t>
            </a:r>
            <a:r>
              <a:rPr lang="hr-HR" sz="2400" dirty="0"/>
              <a:t> </a:t>
            </a:r>
            <a:r>
              <a:rPr lang="hr-HR" sz="2400" dirty="0" err="1"/>
              <a:t>Scholar</a:t>
            </a:r>
            <a:r>
              <a:rPr lang="hr-HR" sz="2400" dirty="0"/>
              <a:t>, </a:t>
            </a:r>
            <a:r>
              <a:rPr lang="hr-HR" sz="2400" u="sng" dirty="0"/>
              <a:t>semanticscholar.org</a:t>
            </a:r>
            <a:r>
              <a:rPr lang="hr-HR" sz="2400" dirty="0"/>
              <a:t> </a:t>
            </a:r>
          </a:p>
          <a:p>
            <a:r>
              <a:rPr lang="hr-HR" sz="2400" dirty="0" err="1"/>
              <a:t>Scite</a:t>
            </a:r>
            <a:r>
              <a:rPr lang="hr-HR" sz="2400" dirty="0"/>
              <a:t>, </a:t>
            </a:r>
            <a:r>
              <a:rPr lang="hr-HR" sz="2400" u="sng" dirty="0"/>
              <a:t>scite.ai</a:t>
            </a:r>
            <a:endParaRPr lang="hr-HR" sz="2400" u="sng" dirty="0">
              <a:ea typeface="Calibri"/>
              <a:cs typeface="Calibri"/>
            </a:endParaRPr>
          </a:p>
          <a:p>
            <a:r>
              <a:rPr lang="hr-HR" sz="2400" dirty="0" err="1"/>
              <a:t>Elicit</a:t>
            </a:r>
            <a:r>
              <a:rPr lang="hr-HR" sz="2400" dirty="0"/>
              <a:t>, </a:t>
            </a:r>
            <a:r>
              <a:rPr lang="hr-HR" sz="2400" u="sng" dirty="0"/>
              <a:t>elicit.com</a:t>
            </a:r>
            <a:endParaRPr lang="hr-HR" sz="2400" dirty="0"/>
          </a:p>
          <a:p>
            <a:r>
              <a:rPr lang="hr-HR" sz="2400" dirty="0" err="1"/>
              <a:t>QuillBot</a:t>
            </a:r>
            <a:r>
              <a:rPr lang="hr-HR" sz="2400" dirty="0"/>
              <a:t>, quillbot.com</a:t>
            </a:r>
            <a:endParaRPr lang="hr-HR" sz="2400" dirty="0">
              <a:ea typeface="Calibri"/>
              <a:cs typeface="Calibri"/>
            </a:endParaRPr>
          </a:p>
          <a:p>
            <a:r>
              <a:rPr lang="hr-HR" sz="2400" dirty="0" err="1"/>
              <a:t>ChatPDF</a:t>
            </a:r>
            <a:r>
              <a:rPr lang="hr-HR" sz="2400" dirty="0"/>
              <a:t>, </a:t>
            </a:r>
            <a:r>
              <a:rPr lang="hr-HR" sz="2400" u="sng" dirty="0"/>
              <a:t>chatpdf.com</a:t>
            </a:r>
            <a:endParaRPr lang="hr-HR" sz="2400" u="sng" dirty="0">
              <a:ea typeface="Calibri"/>
              <a:cs typeface="Calibri"/>
            </a:endParaRPr>
          </a:p>
          <a:p>
            <a:r>
              <a:rPr lang="hr-HR" sz="2400" dirty="0" err="1"/>
              <a:t>Scholarcy</a:t>
            </a:r>
            <a:r>
              <a:rPr lang="hr-HR" sz="2400" dirty="0"/>
              <a:t>, </a:t>
            </a:r>
            <a:r>
              <a:rPr lang="hr-HR" sz="2400" u="sng" dirty="0"/>
              <a:t>scholarcy.com</a:t>
            </a:r>
            <a:r>
              <a:rPr lang="hr-HR" sz="2400" dirty="0"/>
              <a:t> </a:t>
            </a:r>
          </a:p>
          <a:p>
            <a:r>
              <a:rPr lang="hr-HR" sz="2400"/>
              <a:t>....</a:t>
            </a:r>
          </a:p>
          <a:p>
            <a:pPr marL="457200" lvl="1" indent="0">
              <a:buNone/>
            </a:pPr>
            <a:endParaRPr lang="hr-HR" dirty="0"/>
          </a:p>
          <a:p>
            <a:pPr marL="457200" lvl="1" indent="0">
              <a:buNone/>
            </a:pPr>
            <a:endParaRPr lang="hr-HR" dirty="0"/>
          </a:p>
          <a:p>
            <a:pPr lvl="1"/>
            <a:endParaRPr lang="hr-HR" dirty="0"/>
          </a:p>
          <a:p>
            <a:pPr lvl="1"/>
            <a:endParaRPr lang="hr-HR" dirty="0"/>
          </a:p>
          <a:p>
            <a:pPr lvl="1"/>
            <a:endParaRPr lang="hr-HR" dirty="0">
              <a:ea typeface="Calibri"/>
              <a:cs typeface="Calibri"/>
            </a:endParaRPr>
          </a:p>
          <a:p>
            <a:pPr lvl="1"/>
            <a:endParaRPr lang="hr-HR"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19</a:t>
            </a:fld>
            <a:endParaRPr lang="hr-HR"/>
          </a:p>
        </p:txBody>
      </p:sp>
    </p:spTree>
    <p:extLst>
      <p:ext uri="{BB962C8B-B14F-4D97-AF65-F5344CB8AC3E}">
        <p14:creationId xmlns:p14="http://schemas.microsoft.com/office/powerpoint/2010/main" val="16296050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Sadržaj</a:t>
            </a:r>
            <a:endParaRPr lang="en-US" dirty="0"/>
          </a:p>
        </p:txBody>
      </p:sp>
      <p:sp>
        <p:nvSpPr>
          <p:cNvPr id="3" name="Content Placeholder 2"/>
          <p:cNvSpPr>
            <a:spLocks noGrp="1"/>
          </p:cNvSpPr>
          <p:nvPr>
            <p:ph idx="1"/>
          </p:nvPr>
        </p:nvSpPr>
        <p:spPr/>
        <p:txBody>
          <a:bodyPr/>
          <a:lstStyle/>
          <a:p>
            <a:r>
              <a:rPr lang="hr-HR"/>
              <a:t>Trendovi u razvoju AI -&gt; generativna AI</a:t>
            </a:r>
            <a:endParaRPr lang="hr-HR">
              <a:ea typeface="Calibri"/>
              <a:cs typeface="Calibri"/>
            </a:endParaRPr>
          </a:p>
          <a:p>
            <a:r>
              <a:rPr lang="hr-HR"/>
              <a:t>Prednosti i primjene AI u istraživanjima</a:t>
            </a:r>
          </a:p>
          <a:p>
            <a:r>
              <a:rPr lang="hr-HR"/>
              <a:t>Primjena AI u znanosti - izazovi</a:t>
            </a:r>
          </a:p>
          <a:p>
            <a:r>
              <a:rPr lang="hr-HR" dirty="0"/>
              <a:t>Uloga otvorene znanosti</a:t>
            </a:r>
            <a:endParaRPr lang="hr-HR" dirty="0">
              <a:ea typeface="Calibri"/>
              <a:cs typeface="Calibri"/>
            </a:endParaRPr>
          </a:p>
          <a:p>
            <a:r>
              <a:rPr lang="hr-HR" dirty="0"/>
              <a:t>Pregled AI alata</a:t>
            </a:r>
            <a:endParaRPr lang="hr-HR" dirty="0">
              <a:ea typeface="Calibri"/>
              <a:cs typeface="Calibri"/>
            </a:endParaRPr>
          </a:p>
          <a:p>
            <a:pPr lvl="1"/>
            <a:r>
              <a:rPr lang="hr-HR" dirty="0"/>
              <a:t>Pomoć u istraživanju</a:t>
            </a:r>
            <a:endParaRPr lang="hr-HR" dirty="0">
              <a:ea typeface="Calibri"/>
              <a:cs typeface="Calibri"/>
            </a:endParaRPr>
          </a:p>
          <a:p>
            <a:pPr lvl="1"/>
            <a:r>
              <a:rPr lang="hr-HR" dirty="0"/>
              <a:t>Otkrivanje teksta </a:t>
            </a:r>
            <a:br>
              <a:rPr lang="hr-HR" dirty="0"/>
            </a:br>
            <a:r>
              <a:rPr lang="hr-HR" dirty="0"/>
              <a:t>koji generira AI</a:t>
            </a:r>
            <a:endParaRPr lang="hr-HR" dirty="0">
              <a:ea typeface="Calibri"/>
              <a:cs typeface="Calibri"/>
            </a:endParaRPr>
          </a:p>
          <a:p>
            <a:pPr marL="0" indent="0">
              <a:buNone/>
            </a:pPr>
            <a:endParaRPr lang="hr-HR" dirty="0"/>
          </a:p>
          <a:p>
            <a:endParaRPr lang="hr-HR"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2</a:t>
            </a:fld>
            <a:endParaRPr lang="hr-HR" dirty="0"/>
          </a:p>
        </p:txBody>
      </p:sp>
      <p:pic>
        <p:nvPicPr>
          <p:cNvPr id="1030" name="Picture 6" descr="Free Ai Generated Ai illustration and pi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212976"/>
            <a:ext cx="2520280" cy="252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79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AI alati - primjeri</a:t>
            </a:r>
            <a:endParaRPr lang="en-US" dirty="0"/>
          </a:p>
        </p:txBody>
      </p:sp>
      <p:sp>
        <p:nvSpPr>
          <p:cNvPr id="3" name="Content Placeholder 2"/>
          <p:cNvSpPr>
            <a:spLocks noGrp="1"/>
          </p:cNvSpPr>
          <p:nvPr>
            <p:ph idx="1"/>
          </p:nvPr>
        </p:nvSpPr>
        <p:spPr/>
        <p:txBody>
          <a:bodyPr/>
          <a:lstStyle/>
          <a:p>
            <a:r>
              <a:rPr lang="hr-HR" dirty="0"/>
              <a:t>Alati za pisanje zn. radova, eseja, planiranje, učenje...</a:t>
            </a:r>
          </a:p>
          <a:p>
            <a:pPr lvl="1"/>
            <a:r>
              <a:rPr lang="hr-HR" dirty="0"/>
              <a:t>HyperWriteAI, </a:t>
            </a:r>
            <a:r>
              <a:rPr lang="en-US" u="sng" dirty="0"/>
              <a:t>hyperwriteai.com</a:t>
            </a:r>
            <a:endParaRPr lang="hr-HR" u="sng" dirty="0"/>
          </a:p>
          <a:p>
            <a:pPr lvl="1"/>
            <a:r>
              <a:rPr lang="hr-HR" dirty="0"/>
              <a:t>Perplexity AI, </a:t>
            </a:r>
            <a:r>
              <a:rPr lang="hr-HR" u="sng" dirty="0"/>
              <a:t>perplexity.ai</a:t>
            </a:r>
            <a:endParaRPr lang="hr-HR" dirty="0"/>
          </a:p>
          <a:p>
            <a:pPr lvl="1"/>
            <a:r>
              <a:rPr lang="hr-HR" dirty="0"/>
              <a:t>Content at Scale, </a:t>
            </a:r>
            <a:r>
              <a:rPr lang="hr-HR" u="sng" dirty="0"/>
              <a:t>contentatscale.ai</a:t>
            </a:r>
            <a:r>
              <a:rPr lang="hr-HR" dirty="0"/>
              <a:t> </a:t>
            </a:r>
          </a:p>
          <a:p>
            <a:pPr lvl="1"/>
            <a:r>
              <a:rPr lang="hr-HR" dirty="0"/>
              <a:t>DeepAI, </a:t>
            </a:r>
            <a:r>
              <a:rPr lang="hr-HR" u="sng" dirty="0"/>
              <a:t>deepai.org </a:t>
            </a:r>
          </a:p>
          <a:p>
            <a:pPr lvl="1"/>
            <a:r>
              <a:rPr lang="hr-HR" dirty="0"/>
              <a:t>...</a:t>
            </a:r>
          </a:p>
          <a:p>
            <a:r>
              <a:rPr lang="hr-HR" dirty="0"/>
              <a:t>Učenje, ekstrakcija znanja</a:t>
            </a:r>
          </a:p>
          <a:p>
            <a:pPr lvl="1"/>
            <a:r>
              <a:rPr lang="hr-HR" dirty="0"/>
              <a:t>PDFgear, </a:t>
            </a:r>
            <a:r>
              <a:rPr lang="hr-HR" u="sng" dirty="0"/>
              <a:t>pdfgear.com</a:t>
            </a:r>
          </a:p>
          <a:p>
            <a:pPr lvl="1"/>
            <a:r>
              <a:rPr lang="hr-HR" dirty="0"/>
              <a:t>Knewton, </a:t>
            </a:r>
            <a:r>
              <a:rPr lang="hr-HR" u="sng" dirty="0"/>
              <a:t>support.knewton.com</a:t>
            </a:r>
            <a:r>
              <a:rPr lang="hr-HR" dirty="0"/>
              <a:t> </a:t>
            </a:r>
          </a:p>
          <a:p>
            <a:pPr lvl="1"/>
            <a:r>
              <a:rPr lang="hr-HR" dirty="0"/>
              <a:t>...</a:t>
            </a:r>
          </a:p>
          <a:p>
            <a:pPr lvl="1"/>
            <a:endParaRPr lang="hr-HR" dirty="0"/>
          </a:p>
          <a:p>
            <a:endParaRPr lang="en-US"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20</a:t>
            </a:fld>
            <a:endParaRPr lang="hr-HR"/>
          </a:p>
        </p:txBody>
      </p:sp>
    </p:spTree>
    <p:extLst>
      <p:ext uri="{BB962C8B-B14F-4D97-AF65-F5344CB8AC3E}">
        <p14:creationId xmlns:p14="http://schemas.microsoft.com/office/powerpoint/2010/main" val="11367193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D154A5-D4BB-41F4-89AA-AEE32DA8BBE6}"/>
              </a:ext>
            </a:extLst>
          </p:cNvPr>
          <p:cNvSpPr>
            <a:spLocks noGrp="1"/>
          </p:cNvSpPr>
          <p:nvPr>
            <p:ph type="title"/>
          </p:nvPr>
        </p:nvSpPr>
        <p:spPr/>
        <p:txBody>
          <a:bodyPr/>
          <a:lstStyle/>
          <a:p>
            <a:r>
              <a:rPr lang="hr-HR" dirty="0"/>
              <a:t>Primjer. </a:t>
            </a:r>
            <a:r>
              <a:rPr lang="hr-HR" dirty="0" err="1"/>
              <a:t>SciSpace</a:t>
            </a:r>
            <a:endParaRPr lang="hr-HR" dirty="0"/>
          </a:p>
        </p:txBody>
      </p:sp>
      <p:sp>
        <p:nvSpPr>
          <p:cNvPr id="3" name="Rezervirano mjesto sadržaja 2">
            <a:extLst>
              <a:ext uri="{FF2B5EF4-FFF2-40B4-BE49-F238E27FC236}">
                <a16:creationId xmlns:a16="http://schemas.microsoft.com/office/drawing/2014/main" id="{7797828D-223F-4EA6-8852-3346B7CFA433}"/>
              </a:ext>
            </a:extLst>
          </p:cNvPr>
          <p:cNvSpPr>
            <a:spLocks noGrp="1"/>
          </p:cNvSpPr>
          <p:nvPr>
            <p:ph idx="1"/>
          </p:nvPr>
        </p:nvSpPr>
        <p:spPr/>
        <p:txBody>
          <a:bodyPr/>
          <a:lstStyle/>
          <a:p>
            <a:r>
              <a:rPr lang="hr-HR" sz="2000" dirty="0"/>
              <a:t>Platforma temeljena na AI</a:t>
            </a:r>
            <a:endParaRPr lang="hr-HR" sz="2000" dirty="0">
              <a:ea typeface="Calibri"/>
              <a:cs typeface="Calibri"/>
            </a:endParaRPr>
          </a:p>
          <a:p>
            <a:r>
              <a:rPr lang="hr-HR" sz="2000" dirty="0"/>
              <a:t>2015. </a:t>
            </a:r>
            <a:r>
              <a:rPr lang="hr-HR" sz="2000" dirty="0" err="1"/>
              <a:t>Typeset</a:t>
            </a:r>
            <a:r>
              <a:rPr lang="hr-HR" sz="2000" dirty="0"/>
              <a:t> -&gt; 2021. </a:t>
            </a:r>
            <a:r>
              <a:rPr lang="hr-HR" sz="2000" dirty="0" err="1"/>
              <a:t>SciSpace</a:t>
            </a:r>
            <a:endParaRPr lang="hr-HR" sz="2000" dirty="0" err="1">
              <a:ea typeface="Calibri"/>
              <a:cs typeface="Calibri"/>
            </a:endParaRPr>
          </a:p>
          <a:p>
            <a:r>
              <a:rPr lang="hr-HR" sz="2000" dirty="0"/>
              <a:t>Napredno pretraživanje znanstvenih radova (koji su u otvorenom pristupu) prema zadanim kriterijima</a:t>
            </a:r>
            <a:endParaRPr lang="hr-HR" sz="2000" dirty="0">
              <a:ea typeface="Calibri"/>
              <a:cs typeface="Calibri"/>
            </a:endParaRPr>
          </a:p>
          <a:p>
            <a:pPr lvl="1"/>
            <a:r>
              <a:rPr lang="hr-HR" sz="1800" dirty="0"/>
              <a:t>Umjesto ključnih pojmova može se navesti konkretni upit te sustav vrati radove koji daju odgovor na taj upit. Napiše objedinjeni sažetak kao odgovor.</a:t>
            </a:r>
            <a:endParaRPr lang="hr-HR" sz="1800" dirty="0">
              <a:ea typeface="Calibri"/>
              <a:cs typeface="Calibri"/>
            </a:endParaRPr>
          </a:p>
          <a:p>
            <a:pPr lvl="1"/>
            <a:r>
              <a:rPr lang="hr-HR" sz="1800" dirty="0"/>
              <a:t>Povezivanje različitih istraživanja</a:t>
            </a:r>
            <a:endParaRPr lang="hr-HR" sz="1800" dirty="0">
              <a:ea typeface="Calibri"/>
              <a:cs typeface="Calibri"/>
            </a:endParaRPr>
          </a:p>
          <a:p>
            <a:r>
              <a:rPr lang="hr-HR" sz="2000" dirty="0"/>
              <a:t>Pomoć u razumijevanju znanstvenih radova</a:t>
            </a:r>
            <a:endParaRPr lang="hr-HR" sz="2000" dirty="0">
              <a:ea typeface="Calibri"/>
              <a:cs typeface="Calibri"/>
            </a:endParaRPr>
          </a:p>
          <a:p>
            <a:pPr lvl="1"/>
            <a:r>
              <a:rPr lang="hr-HR" sz="1600" dirty="0"/>
              <a:t>Ekstrakcija ključnih dijelova znanstvenog rada (sažetak, metode, rezultati i sl.)</a:t>
            </a:r>
            <a:endParaRPr lang="hr-HR" sz="1600" dirty="0">
              <a:ea typeface="Calibri"/>
              <a:cs typeface="Calibri"/>
            </a:endParaRPr>
          </a:p>
          <a:p>
            <a:pPr lvl="1"/>
            <a:r>
              <a:rPr lang="hr-HR" sz="1600" dirty="0"/>
              <a:t>Sažimanje dijelova teksta iz rada (dio teksta koji se označi) ili cijelog rada</a:t>
            </a:r>
            <a:endParaRPr lang="hr-HR" sz="1600" dirty="0">
              <a:ea typeface="Calibri"/>
              <a:cs typeface="Calibri"/>
            </a:endParaRPr>
          </a:p>
          <a:p>
            <a:pPr lvl="1"/>
            <a:r>
              <a:rPr lang="hr-HR" sz="1600" dirty="0"/>
              <a:t>Pojašnjavanje dijelova teksta iz rada (dio teksta koji se označi) – komunikacija s kopilotom</a:t>
            </a:r>
            <a:endParaRPr lang="hr-HR" sz="1600" dirty="0">
              <a:ea typeface="Calibri"/>
              <a:cs typeface="Calibri"/>
            </a:endParaRPr>
          </a:p>
          <a:p>
            <a:pPr lvl="1"/>
            <a:r>
              <a:rPr lang="hr-HR" sz="1600" dirty="0"/>
              <a:t>Dodatna mogućnost objašnjavanja odabrane formule i tablice</a:t>
            </a:r>
            <a:endParaRPr lang="hr-HR" sz="1600" dirty="0">
              <a:ea typeface="Calibri"/>
              <a:cs typeface="Calibri"/>
            </a:endParaRPr>
          </a:p>
        </p:txBody>
      </p:sp>
      <p:sp>
        <p:nvSpPr>
          <p:cNvPr id="4" name="Rezervirano mjesto broja slajda 3">
            <a:extLst>
              <a:ext uri="{FF2B5EF4-FFF2-40B4-BE49-F238E27FC236}">
                <a16:creationId xmlns:a16="http://schemas.microsoft.com/office/drawing/2014/main" id="{AFE67B0D-4E3F-4761-AF96-E2586A5CBDE8}"/>
              </a:ext>
            </a:extLst>
          </p:cNvPr>
          <p:cNvSpPr>
            <a:spLocks noGrp="1"/>
          </p:cNvSpPr>
          <p:nvPr>
            <p:ph type="sldNum" sz="quarter" idx="12"/>
          </p:nvPr>
        </p:nvSpPr>
        <p:spPr/>
        <p:txBody>
          <a:bodyPr/>
          <a:lstStyle/>
          <a:p>
            <a:pPr>
              <a:defRPr/>
            </a:pPr>
            <a:fld id="{4133C3D5-0295-4409-8B4E-77C9868656B5}" type="slidenum">
              <a:rPr lang="hr-HR" smtClean="0"/>
              <a:pPr>
                <a:defRPr/>
              </a:pPr>
              <a:t>21</a:t>
            </a:fld>
            <a:endParaRPr lang="hr-HR"/>
          </a:p>
        </p:txBody>
      </p:sp>
    </p:spTree>
    <p:extLst>
      <p:ext uri="{BB962C8B-B14F-4D97-AF65-F5344CB8AC3E}">
        <p14:creationId xmlns:p14="http://schemas.microsoft.com/office/powerpoint/2010/main" val="19361941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C2C905-2697-4FE0-951F-5768370580A1}"/>
              </a:ext>
            </a:extLst>
          </p:cNvPr>
          <p:cNvSpPr>
            <a:spLocks noGrp="1"/>
          </p:cNvSpPr>
          <p:nvPr>
            <p:ph type="title"/>
          </p:nvPr>
        </p:nvSpPr>
        <p:spPr/>
        <p:txBody>
          <a:bodyPr/>
          <a:lstStyle/>
          <a:p>
            <a:r>
              <a:rPr lang="hr-HR" dirty="0"/>
              <a:t>Primjer. SciSpace</a:t>
            </a:r>
            <a:br>
              <a:rPr lang="hr-HR" sz="3200" dirty="0"/>
            </a:br>
            <a:r>
              <a:rPr lang="hr-HR" sz="2800" dirty="0"/>
              <a:t>b</a:t>
            </a:r>
            <a:endParaRPr lang="hr-HR" dirty="0"/>
          </a:p>
        </p:txBody>
      </p:sp>
      <p:sp>
        <p:nvSpPr>
          <p:cNvPr id="3" name="Rezervirano mjesto sadržaja 2">
            <a:extLst>
              <a:ext uri="{FF2B5EF4-FFF2-40B4-BE49-F238E27FC236}">
                <a16:creationId xmlns:a16="http://schemas.microsoft.com/office/drawing/2014/main" id="{8B46B3E0-B03B-4FD0-99FD-263D070B0D9E}"/>
              </a:ext>
            </a:extLst>
          </p:cNvPr>
          <p:cNvSpPr>
            <a:spLocks noGrp="1"/>
          </p:cNvSpPr>
          <p:nvPr>
            <p:ph idx="1"/>
          </p:nvPr>
        </p:nvSpPr>
        <p:spPr/>
        <p:txBody>
          <a:bodyPr/>
          <a:lstStyle/>
          <a:p>
            <a:pPr marL="0" indent="0">
              <a:buNone/>
            </a:pPr>
            <a:endParaRPr lang="hr-HR" dirty="0"/>
          </a:p>
          <a:p>
            <a:pPr lvl="1"/>
            <a:endParaRPr lang="hr-HR" dirty="0"/>
          </a:p>
        </p:txBody>
      </p:sp>
      <p:sp>
        <p:nvSpPr>
          <p:cNvPr id="4" name="Rezervirano mjesto broja slajda 3">
            <a:extLst>
              <a:ext uri="{FF2B5EF4-FFF2-40B4-BE49-F238E27FC236}">
                <a16:creationId xmlns:a16="http://schemas.microsoft.com/office/drawing/2014/main" id="{1C2C610C-4E1F-4A6C-9832-168138C912EA}"/>
              </a:ext>
            </a:extLst>
          </p:cNvPr>
          <p:cNvSpPr>
            <a:spLocks noGrp="1"/>
          </p:cNvSpPr>
          <p:nvPr>
            <p:ph type="sldNum" sz="quarter" idx="12"/>
          </p:nvPr>
        </p:nvSpPr>
        <p:spPr/>
        <p:txBody>
          <a:bodyPr/>
          <a:lstStyle/>
          <a:p>
            <a:pPr>
              <a:defRPr/>
            </a:pPr>
            <a:fld id="{4133C3D5-0295-4409-8B4E-77C9868656B5}" type="slidenum">
              <a:rPr lang="hr-HR" smtClean="0"/>
              <a:pPr>
                <a:defRPr/>
              </a:pPr>
              <a:t>22</a:t>
            </a:fld>
            <a:endParaRPr lang="hr-HR"/>
          </a:p>
        </p:txBody>
      </p:sp>
      <p:pic>
        <p:nvPicPr>
          <p:cNvPr id="5" name="Slika 4">
            <a:extLst>
              <a:ext uri="{FF2B5EF4-FFF2-40B4-BE49-F238E27FC236}">
                <a16:creationId xmlns:a16="http://schemas.microsoft.com/office/drawing/2014/main" id="{689D0576-1666-4200-9C94-FFD77362387D}"/>
              </a:ext>
            </a:extLst>
          </p:cNvPr>
          <p:cNvPicPr>
            <a:picLocks noChangeAspect="1"/>
          </p:cNvPicPr>
          <p:nvPr/>
        </p:nvPicPr>
        <p:blipFill>
          <a:blip r:embed="rId2"/>
          <a:stretch>
            <a:fillRect/>
          </a:stretch>
        </p:blipFill>
        <p:spPr>
          <a:xfrm>
            <a:off x="5249364" y="306428"/>
            <a:ext cx="2409825" cy="5934075"/>
          </a:xfrm>
          <a:prstGeom prst="rect">
            <a:avLst/>
          </a:prstGeom>
        </p:spPr>
      </p:pic>
      <p:pic>
        <p:nvPicPr>
          <p:cNvPr id="6" name="Picture 2" descr="Image">
            <a:extLst>
              <a:ext uri="{FF2B5EF4-FFF2-40B4-BE49-F238E27FC236}">
                <a16:creationId xmlns:a16="http://schemas.microsoft.com/office/drawing/2014/main" id="{39DB5E5E-8D9D-40D9-85FB-12A3CA0CF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09" y="980728"/>
            <a:ext cx="4174604" cy="41746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088801" y="5445224"/>
            <a:ext cx="3505200" cy="1171575"/>
          </a:xfrm>
          <a:prstGeom prst="rect">
            <a:avLst/>
          </a:prstGeom>
        </p:spPr>
      </p:pic>
    </p:spTree>
    <p:extLst>
      <p:ext uri="{BB962C8B-B14F-4D97-AF65-F5344CB8AC3E}">
        <p14:creationId xmlns:p14="http://schemas.microsoft.com/office/powerpoint/2010/main" val="39061154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broja slajda 1">
            <a:extLst>
              <a:ext uri="{FF2B5EF4-FFF2-40B4-BE49-F238E27FC236}">
                <a16:creationId xmlns:a16="http://schemas.microsoft.com/office/drawing/2014/main" id="{3E886A1B-7668-458D-A2AB-B00A2EB7E4F8}"/>
              </a:ext>
            </a:extLst>
          </p:cNvPr>
          <p:cNvSpPr>
            <a:spLocks noGrp="1"/>
          </p:cNvSpPr>
          <p:nvPr>
            <p:ph type="sldNum" sz="quarter" idx="12"/>
          </p:nvPr>
        </p:nvSpPr>
        <p:spPr/>
        <p:txBody>
          <a:bodyPr/>
          <a:lstStyle/>
          <a:p>
            <a:pPr>
              <a:defRPr/>
            </a:pPr>
            <a:fld id="{71E92962-87DF-488D-BEEC-593A181E46B8}" type="slidenum">
              <a:rPr lang="hr-HR" smtClean="0"/>
              <a:pPr>
                <a:defRPr/>
              </a:pPr>
              <a:t>23</a:t>
            </a:fld>
            <a:endParaRPr lang="hr-HR"/>
          </a:p>
        </p:txBody>
      </p:sp>
      <p:pic>
        <p:nvPicPr>
          <p:cNvPr id="3" name="Slika 2">
            <a:extLst>
              <a:ext uri="{FF2B5EF4-FFF2-40B4-BE49-F238E27FC236}">
                <a16:creationId xmlns:a16="http://schemas.microsoft.com/office/drawing/2014/main" id="{C62CFA2A-5637-481E-B2ED-E5FD35A084CA}"/>
              </a:ext>
            </a:extLst>
          </p:cNvPr>
          <p:cNvPicPr>
            <a:picLocks noChangeAspect="1"/>
          </p:cNvPicPr>
          <p:nvPr/>
        </p:nvPicPr>
        <p:blipFill>
          <a:blip r:embed="rId2"/>
          <a:stretch>
            <a:fillRect/>
          </a:stretch>
        </p:blipFill>
        <p:spPr>
          <a:xfrm>
            <a:off x="179512" y="188640"/>
            <a:ext cx="8923835" cy="6181243"/>
          </a:xfrm>
          <a:prstGeom prst="rect">
            <a:avLst/>
          </a:prstGeom>
        </p:spPr>
      </p:pic>
      <p:sp>
        <p:nvSpPr>
          <p:cNvPr id="4" name="Pravokutnik 3">
            <a:extLst>
              <a:ext uri="{FF2B5EF4-FFF2-40B4-BE49-F238E27FC236}">
                <a16:creationId xmlns:a16="http://schemas.microsoft.com/office/drawing/2014/main" id="{E1633361-D773-454A-B647-9384CFD4C895}"/>
              </a:ext>
            </a:extLst>
          </p:cNvPr>
          <p:cNvSpPr/>
          <p:nvPr/>
        </p:nvSpPr>
        <p:spPr>
          <a:xfrm>
            <a:off x="6020844" y="3974"/>
            <a:ext cx="3198311" cy="369332"/>
          </a:xfrm>
          <a:prstGeom prst="rect">
            <a:avLst/>
          </a:prstGeom>
        </p:spPr>
        <p:txBody>
          <a:bodyPr wrap="none">
            <a:spAutoFit/>
          </a:bodyPr>
          <a:lstStyle/>
          <a:p>
            <a:r>
              <a:rPr lang="hr-HR" b="1" dirty="0" err="1"/>
              <a:t>SciSpace</a:t>
            </a:r>
            <a:r>
              <a:rPr lang="hr-HR" b="1" dirty="0"/>
              <a:t> Literature </a:t>
            </a:r>
            <a:r>
              <a:rPr lang="hr-HR" b="1" dirty="0" err="1"/>
              <a:t>Review</a:t>
            </a:r>
            <a:endParaRPr lang="hr-HR" b="1" dirty="0"/>
          </a:p>
        </p:txBody>
      </p:sp>
      <p:sp>
        <p:nvSpPr>
          <p:cNvPr id="5" name="Elipsa 4">
            <a:extLst>
              <a:ext uri="{FF2B5EF4-FFF2-40B4-BE49-F238E27FC236}">
                <a16:creationId xmlns:a16="http://schemas.microsoft.com/office/drawing/2014/main" id="{BE1BF9B3-5E99-48FC-BCDD-7614C39B553A}"/>
              </a:ext>
            </a:extLst>
          </p:cNvPr>
          <p:cNvSpPr/>
          <p:nvPr/>
        </p:nvSpPr>
        <p:spPr bwMode="auto">
          <a:xfrm>
            <a:off x="2123728" y="206564"/>
            <a:ext cx="3312368" cy="369332"/>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27508128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4B37C891-7CE3-4CFF-87F6-DDCA95E971BE}"/>
              </a:ext>
            </a:extLst>
          </p:cNvPr>
          <p:cNvPicPr>
            <a:picLocks noChangeAspect="1"/>
          </p:cNvPicPr>
          <p:nvPr/>
        </p:nvPicPr>
        <p:blipFill>
          <a:blip r:embed="rId2"/>
          <a:stretch>
            <a:fillRect/>
          </a:stretch>
        </p:blipFill>
        <p:spPr>
          <a:xfrm>
            <a:off x="5220072" y="2492896"/>
            <a:ext cx="3621013" cy="3291830"/>
          </a:xfrm>
          <a:prstGeom prst="rect">
            <a:avLst/>
          </a:prstGeom>
        </p:spPr>
      </p:pic>
      <p:sp>
        <p:nvSpPr>
          <p:cNvPr id="2" name="Naslov 1">
            <a:extLst>
              <a:ext uri="{FF2B5EF4-FFF2-40B4-BE49-F238E27FC236}">
                <a16:creationId xmlns:a16="http://schemas.microsoft.com/office/drawing/2014/main" id="{ABC114E5-5F64-4ADC-9757-EF06EBB5E71E}"/>
              </a:ext>
            </a:extLst>
          </p:cNvPr>
          <p:cNvSpPr>
            <a:spLocks noGrp="1"/>
          </p:cNvSpPr>
          <p:nvPr>
            <p:ph type="title"/>
          </p:nvPr>
        </p:nvSpPr>
        <p:spPr/>
        <p:txBody>
          <a:bodyPr/>
          <a:lstStyle/>
          <a:p>
            <a:r>
              <a:rPr lang="hr-HR" dirty="0"/>
              <a:t>Primjena kopilota</a:t>
            </a:r>
          </a:p>
        </p:txBody>
      </p:sp>
      <p:sp>
        <p:nvSpPr>
          <p:cNvPr id="3" name="Rezervirano mjesto sadržaja 2">
            <a:extLst>
              <a:ext uri="{FF2B5EF4-FFF2-40B4-BE49-F238E27FC236}">
                <a16:creationId xmlns:a16="http://schemas.microsoft.com/office/drawing/2014/main" id="{BF422340-1E98-4B14-886F-CC1EFC275776}"/>
              </a:ext>
            </a:extLst>
          </p:cNvPr>
          <p:cNvSpPr>
            <a:spLocks noGrp="1"/>
          </p:cNvSpPr>
          <p:nvPr>
            <p:ph idx="1"/>
          </p:nvPr>
        </p:nvSpPr>
        <p:spPr/>
        <p:txBody>
          <a:bodyPr/>
          <a:lstStyle/>
          <a:p>
            <a:endParaRPr lang="hr-HR" dirty="0"/>
          </a:p>
        </p:txBody>
      </p:sp>
      <p:sp>
        <p:nvSpPr>
          <p:cNvPr id="4" name="Rezervirano mjesto broja slajda 3">
            <a:extLst>
              <a:ext uri="{FF2B5EF4-FFF2-40B4-BE49-F238E27FC236}">
                <a16:creationId xmlns:a16="http://schemas.microsoft.com/office/drawing/2014/main" id="{8F5BBBC0-617D-4274-86AC-0FB7ADBE450A}"/>
              </a:ext>
            </a:extLst>
          </p:cNvPr>
          <p:cNvSpPr>
            <a:spLocks noGrp="1"/>
          </p:cNvSpPr>
          <p:nvPr>
            <p:ph type="sldNum" sz="quarter" idx="12"/>
          </p:nvPr>
        </p:nvSpPr>
        <p:spPr/>
        <p:txBody>
          <a:bodyPr/>
          <a:lstStyle/>
          <a:p>
            <a:pPr>
              <a:defRPr/>
            </a:pPr>
            <a:fld id="{4133C3D5-0295-4409-8B4E-77C9868656B5}" type="slidenum">
              <a:rPr lang="hr-HR" smtClean="0"/>
              <a:pPr>
                <a:defRPr/>
              </a:pPr>
              <a:t>24</a:t>
            </a:fld>
            <a:endParaRPr lang="hr-HR"/>
          </a:p>
        </p:txBody>
      </p:sp>
      <p:pic>
        <p:nvPicPr>
          <p:cNvPr id="7" name="Slika 6">
            <a:extLst>
              <a:ext uri="{FF2B5EF4-FFF2-40B4-BE49-F238E27FC236}">
                <a16:creationId xmlns:a16="http://schemas.microsoft.com/office/drawing/2014/main" id="{CD70D783-1313-4612-8E64-3FA85FCC46C5}"/>
              </a:ext>
            </a:extLst>
          </p:cNvPr>
          <p:cNvPicPr>
            <a:picLocks noChangeAspect="1"/>
          </p:cNvPicPr>
          <p:nvPr/>
        </p:nvPicPr>
        <p:blipFill>
          <a:blip r:embed="rId3"/>
          <a:stretch>
            <a:fillRect/>
          </a:stretch>
        </p:blipFill>
        <p:spPr>
          <a:xfrm>
            <a:off x="230907" y="1548261"/>
            <a:ext cx="5684689" cy="2086367"/>
          </a:xfrm>
          <a:prstGeom prst="rect">
            <a:avLst/>
          </a:prstGeom>
        </p:spPr>
      </p:pic>
    </p:spTree>
    <p:extLst>
      <p:ext uri="{BB962C8B-B14F-4D97-AF65-F5344CB8AC3E}">
        <p14:creationId xmlns:p14="http://schemas.microsoft.com/office/powerpoint/2010/main" val="27893422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broja slajda 1">
            <a:extLst>
              <a:ext uri="{FF2B5EF4-FFF2-40B4-BE49-F238E27FC236}">
                <a16:creationId xmlns:a16="http://schemas.microsoft.com/office/drawing/2014/main" id="{320188DE-FD33-4A8C-89C7-233AD91F10C0}"/>
              </a:ext>
            </a:extLst>
          </p:cNvPr>
          <p:cNvSpPr>
            <a:spLocks noGrp="1"/>
          </p:cNvSpPr>
          <p:nvPr>
            <p:ph type="sldNum" sz="quarter" idx="12"/>
          </p:nvPr>
        </p:nvSpPr>
        <p:spPr/>
        <p:txBody>
          <a:bodyPr/>
          <a:lstStyle/>
          <a:p>
            <a:pPr>
              <a:defRPr/>
            </a:pPr>
            <a:fld id="{71E92962-87DF-488D-BEEC-593A181E46B8}" type="slidenum">
              <a:rPr lang="hr-HR" smtClean="0"/>
              <a:pPr>
                <a:defRPr/>
              </a:pPr>
              <a:t>25</a:t>
            </a:fld>
            <a:endParaRPr lang="hr-HR"/>
          </a:p>
        </p:txBody>
      </p:sp>
      <p:pic>
        <p:nvPicPr>
          <p:cNvPr id="3" name="Slika 2">
            <a:extLst>
              <a:ext uri="{FF2B5EF4-FFF2-40B4-BE49-F238E27FC236}">
                <a16:creationId xmlns:a16="http://schemas.microsoft.com/office/drawing/2014/main" id="{0B35EB97-E311-4DB6-8EC2-526A50D26BFA}"/>
              </a:ext>
            </a:extLst>
          </p:cNvPr>
          <p:cNvPicPr>
            <a:picLocks noChangeAspect="1"/>
          </p:cNvPicPr>
          <p:nvPr/>
        </p:nvPicPr>
        <p:blipFill>
          <a:blip r:embed="rId2"/>
          <a:stretch>
            <a:fillRect/>
          </a:stretch>
        </p:blipFill>
        <p:spPr>
          <a:xfrm>
            <a:off x="395536" y="252656"/>
            <a:ext cx="8424936" cy="6592009"/>
          </a:xfrm>
          <a:prstGeom prst="rect">
            <a:avLst/>
          </a:prstGeom>
        </p:spPr>
      </p:pic>
      <p:sp>
        <p:nvSpPr>
          <p:cNvPr id="4" name="Pravokutnik 3">
            <a:extLst>
              <a:ext uri="{FF2B5EF4-FFF2-40B4-BE49-F238E27FC236}">
                <a16:creationId xmlns:a16="http://schemas.microsoft.com/office/drawing/2014/main" id="{A4CF65F8-E4B4-45C3-84A6-B51FF5743341}"/>
              </a:ext>
            </a:extLst>
          </p:cNvPr>
          <p:cNvSpPr/>
          <p:nvPr/>
        </p:nvSpPr>
        <p:spPr>
          <a:xfrm>
            <a:off x="6553200" y="0"/>
            <a:ext cx="2261966" cy="369332"/>
          </a:xfrm>
          <a:prstGeom prst="rect">
            <a:avLst/>
          </a:prstGeom>
        </p:spPr>
        <p:txBody>
          <a:bodyPr wrap="none">
            <a:spAutoFit/>
          </a:bodyPr>
          <a:lstStyle/>
          <a:p>
            <a:r>
              <a:rPr lang="hr-HR" b="1" dirty="0" err="1">
                <a:solidFill>
                  <a:srgbClr val="404040"/>
                </a:solidFill>
                <a:latin typeface="ProximaVara-Roman"/>
              </a:rPr>
              <a:t>Copilot</a:t>
            </a:r>
            <a:r>
              <a:rPr lang="hr-HR" b="1" dirty="0">
                <a:solidFill>
                  <a:srgbClr val="404040"/>
                </a:solidFill>
                <a:latin typeface="ProximaVara-Roman"/>
              </a:rPr>
              <a:t> - </a:t>
            </a:r>
            <a:r>
              <a:rPr lang="hr-HR" b="1" dirty="0" err="1">
                <a:solidFill>
                  <a:srgbClr val="404040"/>
                </a:solidFill>
                <a:latin typeface="ProximaVara-Roman"/>
              </a:rPr>
              <a:t>Read</a:t>
            </a:r>
            <a:r>
              <a:rPr lang="hr-HR" b="1" dirty="0">
                <a:solidFill>
                  <a:srgbClr val="404040"/>
                </a:solidFill>
                <a:latin typeface="ProximaVara-Roman"/>
              </a:rPr>
              <a:t> </a:t>
            </a:r>
            <a:r>
              <a:rPr lang="hr-HR" b="1" dirty="0" err="1">
                <a:solidFill>
                  <a:srgbClr val="404040"/>
                </a:solidFill>
                <a:latin typeface="ProximaVara-Roman"/>
              </a:rPr>
              <a:t>with</a:t>
            </a:r>
            <a:r>
              <a:rPr lang="hr-HR" b="1" dirty="0">
                <a:solidFill>
                  <a:srgbClr val="404040"/>
                </a:solidFill>
                <a:latin typeface="ProximaVara-Roman"/>
              </a:rPr>
              <a:t> AI</a:t>
            </a:r>
            <a:endParaRPr lang="hr-HR" dirty="0"/>
          </a:p>
        </p:txBody>
      </p:sp>
    </p:spTree>
    <p:extLst>
      <p:ext uri="{BB962C8B-B14F-4D97-AF65-F5344CB8AC3E}">
        <p14:creationId xmlns:p14="http://schemas.microsoft.com/office/powerpoint/2010/main" val="20790724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broja slajda 1">
            <a:extLst>
              <a:ext uri="{FF2B5EF4-FFF2-40B4-BE49-F238E27FC236}">
                <a16:creationId xmlns:a16="http://schemas.microsoft.com/office/drawing/2014/main" id="{320188DE-FD33-4A8C-89C7-233AD91F10C0}"/>
              </a:ext>
            </a:extLst>
          </p:cNvPr>
          <p:cNvSpPr>
            <a:spLocks noGrp="1"/>
          </p:cNvSpPr>
          <p:nvPr>
            <p:ph type="sldNum" sz="quarter" idx="12"/>
          </p:nvPr>
        </p:nvSpPr>
        <p:spPr/>
        <p:txBody>
          <a:bodyPr/>
          <a:lstStyle/>
          <a:p>
            <a:pPr>
              <a:defRPr/>
            </a:pPr>
            <a:fld id="{71E92962-87DF-488D-BEEC-593A181E46B8}" type="slidenum">
              <a:rPr lang="hr-HR" smtClean="0"/>
              <a:pPr>
                <a:defRPr/>
              </a:pPr>
              <a:t>26</a:t>
            </a:fld>
            <a:endParaRPr lang="hr-HR"/>
          </a:p>
        </p:txBody>
      </p:sp>
      <p:pic>
        <p:nvPicPr>
          <p:cNvPr id="3" name="Slika 2">
            <a:extLst>
              <a:ext uri="{FF2B5EF4-FFF2-40B4-BE49-F238E27FC236}">
                <a16:creationId xmlns:a16="http://schemas.microsoft.com/office/drawing/2014/main" id="{0B35EB97-E311-4DB6-8EC2-526A50D26BFA}"/>
              </a:ext>
            </a:extLst>
          </p:cNvPr>
          <p:cNvPicPr>
            <a:picLocks noChangeAspect="1"/>
          </p:cNvPicPr>
          <p:nvPr/>
        </p:nvPicPr>
        <p:blipFill>
          <a:blip r:embed="rId2"/>
          <a:stretch>
            <a:fillRect/>
          </a:stretch>
        </p:blipFill>
        <p:spPr>
          <a:xfrm>
            <a:off x="395536" y="252656"/>
            <a:ext cx="8424936" cy="6592009"/>
          </a:xfrm>
          <a:prstGeom prst="rect">
            <a:avLst/>
          </a:prstGeom>
        </p:spPr>
      </p:pic>
      <p:sp>
        <p:nvSpPr>
          <p:cNvPr id="4" name="Pravokutnik 3">
            <a:extLst>
              <a:ext uri="{FF2B5EF4-FFF2-40B4-BE49-F238E27FC236}">
                <a16:creationId xmlns:a16="http://schemas.microsoft.com/office/drawing/2014/main" id="{A4CF65F8-E4B4-45C3-84A6-B51FF5743341}"/>
              </a:ext>
            </a:extLst>
          </p:cNvPr>
          <p:cNvSpPr/>
          <p:nvPr/>
        </p:nvSpPr>
        <p:spPr>
          <a:xfrm>
            <a:off x="6577366" y="-59784"/>
            <a:ext cx="2261966" cy="369332"/>
          </a:xfrm>
          <a:prstGeom prst="rect">
            <a:avLst/>
          </a:prstGeom>
        </p:spPr>
        <p:txBody>
          <a:bodyPr wrap="none">
            <a:spAutoFit/>
          </a:bodyPr>
          <a:lstStyle/>
          <a:p>
            <a:r>
              <a:rPr lang="hr-HR" b="1" dirty="0" err="1">
                <a:solidFill>
                  <a:srgbClr val="404040"/>
                </a:solidFill>
                <a:latin typeface="ProximaVara-Roman"/>
              </a:rPr>
              <a:t>Copilot</a:t>
            </a:r>
            <a:r>
              <a:rPr lang="hr-HR" b="1" dirty="0">
                <a:solidFill>
                  <a:srgbClr val="404040"/>
                </a:solidFill>
                <a:latin typeface="ProximaVara-Roman"/>
              </a:rPr>
              <a:t> - </a:t>
            </a:r>
            <a:r>
              <a:rPr lang="hr-HR" b="1" dirty="0" err="1">
                <a:solidFill>
                  <a:srgbClr val="404040"/>
                </a:solidFill>
                <a:latin typeface="ProximaVara-Roman"/>
              </a:rPr>
              <a:t>Read</a:t>
            </a:r>
            <a:r>
              <a:rPr lang="hr-HR" b="1" dirty="0">
                <a:solidFill>
                  <a:srgbClr val="404040"/>
                </a:solidFill>
                <a:latin typeface="ProximaVara-Roman"/>
              </a:rPr>
              <a:t> </a:t>
            </a:r>
            <a:r>
              <a:rPr lang="hr-HR" b="1" dirty="0" err="1">
                <a:solidFill>
                  <a:srgbClr val="404040"/>
                </a:solidFill>
                <a:latin typeface="ProximaVara-Roman"/>
              </a:rPr>
              <a:t>with</a:t>
            </a:r>
            <a:r>
              <a:rPr lang="hr-HR" b="1" dirty="0">
                <a:solidFill>
                  <a:srgbClr val="404040"/>
                </a:solidFill>
                <a:latin typeface="ProximaVara-Roman"/>
              </a:rPr>
              <a:t> AI</a:t>
            </a:r>
            <a:endParaRPr lang="hr-HR" dirty="0"/>
          </a:p>
        </p:txBody>
      </p:sp>
      <p:pic>
        <p:nvPicPr>
          <p:cNvPr id="5" name="Slika 4">
            <a:extLst>
              <a:ext uri="{FF2B5EF4-FFF2-40B4-BE49-F238E27FC236}">
                <a16:creationId xmlns:a16="http://schemas.microsoft.com/office/drawing/2014/main" id="{587D3316-46DA-482A-B3D4-1A8D54179CBC}"/>
              </a:ext>
            </a:extLst>
          </p:cNvPr>
          <p:cNvPicPr>
            <a:picLocks noChangeAspect="1"/>
          </p:cNvPicPr>
          <p:nvPr/>
        </p:nvPicPr>
        <p:blipFill>
          <a:blip r:embed="rId3"/>
          <a:stretch>
            <a:fillRect/>
          </a:stretch>
        </p:blipFill>
        <p:spPr>
          <a:xfrm>
            <a:off x="5508104" y="263947"/>
            <a:ext cx="3408084" cy="6441653"/>
          </a:xfrm>
          <a:prstGeom prst="rect">
            <a:avLst/>
          </a:prstGeom>
        </p:spPr>
      </p:pic>
    </p:spTree>
    <p:extLst>
      <p:ext uri="{BB962C8B-B14F-4D97-AF65-F5344CB8AC3E}">
        <p14:creationId xmlns:p14="http://schemas.microsoft.com/office/powerpoint/2010/main" val="33635309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1400F4-6F71-4E5A-9FA4-33A1DEBE9A02}"/>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91C14508-2F25-47F8-993B-40A3987FB133}"/>
              </a:ext>
            </a:extLst>
          </p:cNvPr>
          <p:cNvSpPr>
            <a:spLocks noGrp="1"/>
          </p:cNvSpPr>
          <p:nvPr>
            <p:ph idx="1"/>
          </p:nvPr>
        </p:nvSpPr>
        <p:spPr/>
        <p:txBody>
          <a:bodyPr/>
          <a:lstStyle/>
          <a:p>
            <a:r>
              <a:rPr lang="hr-HR" dirty="0" err="1"/>
              <a:t>gdf</a:t>
            </a:r>
            <a:endParaRPr lang="hr-HR" dirty="0"/>
          </a:p>
        </p:txBody>
      </p:sp>
      <p:sp>
        <p:nvSpPr>
          <p:cNvPr id="4" name="Rezervirano mjesto broja slajda 3">
            <a:extLst>
              <a:ext uri="{FF2B5EF4-FFF2-40B4-BE49-F238E27FC236}">
                <a16:creationId xmlns:a16="http://schemas.microsoft.com/office/drawing/2014/main" id="{84704517-CF6D-4E98-96E4-3DC255A96673}"/>
              </a:ext>
            </a:extLst>
          </p:cNvPr>
          <p:cNvSpPr>
            <a:spLocks noGrp="1"/>
          </p:cNvSpPr>
          <p:nvPr>
            <p:ph type="sldNum" sz="quarter" idx="12"/>
          </p:nvPr>
        </p:nvSpPr>
        <p:spPr/>
        <p:txBody>
          <a:bodyPr/>
          <a:lstStyle/>
          <a:p>
            <a:pPr>
              <a:defRPr/>
            </a:pPr>
            <a:fld id="{4133C3D5-0295-4409-8B4E-77C9868656B5}" type="slidenum">
              <a:rPr lang="hr-HR" smtClean="0"/>
              <a:pPr>
                <a:defRPr/>
              </a:pPr>
              <a:t>27</a:t>
            </a:fld>
            <a:endParaRPr lang="hr-HR"/>
          </a:p>
        </p:txBody>
      </p:sp>
      <p:pic>
        <p:nvPicPr>
          <p:cNvPr id="7" name="Slika 6">
            <a:extLst>
              <a:ext uri="{FF2B5EF4-FFF2-40B4-BE49-F238E27FC236}">
                <a16:creationId xmlns:a16="http://schemas.microsoft.com/office/drawing/2014/main" id="{ED90F05C-DBEA-4330-8D60-867B12DADD4E}"/>
              </a:ext>
            </a:extLst>
          </p:cNvPr>
          <p:cNvPicPr>
            <a:picLocks noChangeAspect="1"/>
          </p:cNvPicPr>
          <p:nvPr/>
        </p:nvPicPr>
        <p:blipFill>
          <a:blip r:embed="rId2"/>
          <a:stretch>
            <a:fillRect/>
          </a:stretch>
        </p:blipFill>
        <p:spPr>
          <a:xfrm>
            <a:off x="5382261" y="495851"/>
            <a:ext cx="3427750" cy="6029672"/>
          </a:xfrm>
          <a:prstGeom prst="rect">
            <a:avLst/>
          </a:prstGeom>
        </p:spPr>
      </p:pic>
      <p:pic>
        <p:nvPicPr>
          <p:cNvPr id="8" name="Slika 7">
            <a:extLst>
              <a:ext uri="{FF2B5EF4-FFF2-40B4-BE49-F238E27FC236}">
                <a16:creationId xmlns:a16="http://schemas.microsoft.com/office/drawing/2014/main" id="{6A8680C9-236B-4587-83A0-E4F59181384E}"/>
              </a:ext>
            </a:extLst>
          </p:cNvPr>
          <p:cNvPicPr>
            <a:picLocks noChangeAspect="1"/>
          </p:cNvPicPr>
          <p:nvPr/>
        </p:nvPicPr>
        <p:blipFill>
          <a:blip r:embed="rId3"/>
          <a:stretch>
            <a:fillRect/>
          </a:stretch>
        </p:blipFill>
        <p:spPr>
          <a:xfrm>
            <a:off x="155339" y="274653"/>
            <a:ext cx="5048640" cy="2378374"/>
          </a:xfrm>
          <a:prstGeom prst="rect">
            <a:avLst/>
          </a:prstGeom>
        </p:spPr>
      </p:pic>
      <p:pic>
        <p:nvPicPr>
          <p:cNvPr id="9" name="Slika 8">
            <a:extLst>
              <a:ext uri="{FF2B5EF4-FFF2-40B4-BE49-F238E27FC236}">
                <a16:creationId xmlns:a16="http://schemas.microsoft.com/office/drawing/2014/main" id="{C839D1A8-CF54-431D-87D8-D8624CB93443}"/>
              </a:ext>
            </a:extLst>
          </p:cNvPr>
          <p:cNvPicPr>
            <a:picLocks noChangeAspect="1"/>
          </p:cNvPicPr>
          <p:nvPr/>
        </p:nvPicPr>
        <p:blipFill>
          <a:blip r:embed="rId4"/>
          <a:stretch>
            <a:fillRect/>
          </a:stretch>
        </p:blipFill>
        <p:spPr>
          <a:xfrm>
            <a:off x="791338" y="3776501"/>
            <a:ext cx="4349316" cy="2922853"/>
          </a:xfrm>
          <a:prstGeom prst="rect">
            <a:avLst/>
          </a:prstGeom>
        </p:spPr>
      </p:pic>
      <p:sp>
        <p:nvSpPr>
          <p:cNvPr id="10" name="Pravokutnik 9">
            <a:extLst>
              <a:ext uri="{FF2B5EF4-FFF2-40B4-BE49-F238E27FC236}">
                <a16:creationId xmlns:a16="http://schemas.microsoft.com/office/drawing/2014/main" id="{69124182-2407-48AF-98ED-CB98E37FF682}"/>
              </a:ext>
            </a:extLst>
          </p:cNvPr>
          <p:cNvSpPr/>
          <p:nvPr/>
        </p:nvSpPr>
        <p:spPr>
          <a:xfrm>
            <a:off x="6549438" y="-10135"/>
            <a:ext cx="2261966" cy="369332"/>
          </a:xfrm>
          <a:prstGeom prst="rect">
            <a:avLst/>
          </a:prstGeom>
        </p:spPr>
        <p:txBody>
          <a:bodyPr wrap="none">
            <a:spAutoFit/>
          </a:bodyPr>
          <a:lstStyle/>
          <a:p>
            <a:r>
              <a:rPr lang="hr-HR" b="1" dirty="0" err="1">
                <a:solidFill>
                  <a:srgbClr val="404040"/>
                </a:solidFill>
                <a:latin typeface="ProximaVara-Roman"/>
              </a:rPr>
              <a:t>Copilot</a:t>
            </a:r>
            <a:r>
              <a:rPr lang="hr-HR" b="1" dirty="0">
                <a:solidFill>
                  <a:srgbClr val="404040"/>
                </a:solidFill>
                <a:latin typeface="ProximaVara-Roman"/>
              </a:rPr>
              <a:t> - </a:t>
            </a:r>
            <a:r>
              <a:rPr lang="hr-HR" b="1" dirty="0" err="1">
                <a:solidFill>
                  <a:srgbClr val="404040"/>
                </a:solidFill>
                <a:latin typeface="ProximaVara-Roman"/>
              </a:rPr>
              <a:t>Read</a:t>
            </a:r>
            <a:r>
              <a:rPr lang="hr-HR" b="1" dirty="0">
                <a:solidFill>
                  <a:srgbClr val="404040"/>
                </a:solidFill>
                <a:latin typeface="ProximaVara-Roman"/>
              </a:rPr>
              <a:t> </a:t>
            </a:r>
            <a:r>
              <a:rPr lang="hr-HR" b="1" dirty="0" err="1">
                <a:solidFill>
                  <a:srgbClr val="404040"/>
                </a:solidFill>
                <a:latin typeface="ProximaVara-Roman"/>
              </a:rPr>
              <a:t>with</a:t>
            </a:r>
            <a:r>
              <a:rPr lang="hr-HR" b="1" dirty="0">
                <a:solidFill>
                  <a:srgbClr val="404040"/>
                </a:solidFill>
                <a:latin typeface="ProximaVara-Roman"/>
              </a:rPr>
              <a:t> AI</a:t>
            </a:r>
            <a:endParaRPr lang="hr-HR" dirty="0"/>
          </a:p>
        </p:txBody>
      </p:sp>
    </p:spTree>
    <p:extLst>
      <p:ext uri="{BB962C8B-B14F-4D97-AF65-F5344CB8AC3E}">
        <p14:creationId xmlns:p14="http://schemas.microsoft.com/office/powerpoint/2010/main" val="174597523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2C6F31-B51A-49A8-9E5B-74A2B1179931}"/>
              </a:ext>
            </a:extLst>
          </p:cNvPr>
          <p:cNvSpPr>
            <a:spLocks noGrp="1"/>
          </p:cNvSpPr>
          <p:nvPr>
            <p:ph type="title"/>
          </p:nvPr>
        </p:nvSpPr>
        <p:spPr/>
        <p:txBody>
          <a:bodyPr/>
          <a:lstStyle/>
          <a:p>
            <a:r>
              <a:rPr lang="hr-HR" dirty="0"/>
              <a:t>Kopilot s tablicom</a:t>
            </a:r>
          </a:p>
        </p:txBody>
      </p:sp>
      <p:sp>
        <p:nvSpPr>
          <p:cNvPr id="3" name="Rezervirano mjesto sadržaja 2">
            <a:extLst>
              <a:ext uri="{FF2B5EF4-FFF2-40B4-BE49-F238E27FC236}">
                <a16:creationId xmlns:a16="http://schemas.microsoft.com/office/drawing/2014/main" id="{1126C40C-4F2E-4712-ADCE-BA18E6A6306E}"/>
              </a:ext>
            </a:extLst>
          </p:cNvPr>
          <p:cNvSpPr>
            <a:spLocks noGrp="1"/>
          </p:cNvSpPr>
          <p:nvPr>
            <p:ph idx="1"/>
          </p:nvPr>
        </p:nvSpPr>
        <p:spPr/>
        <p:txBody>
          <a:bodyPr/>
          <a:lstStyle/>
          <a:p>
            <a:endParaRPr lang="hr-HR"/>
          </a:p>
        </p:txBody>
      </p:sp>
      <p:sp>
        <p:nvSpPr>
          <p:cNvPr id="4" name="Rezervirano mjesto broja slajda 3">
            <a:extLst>
              <a:ext uri="{FF2B5EF4-FFF2-40B4-BE49-F238E27FC236}">
                <a16:creationId xmlns:a16="http://schemas.microsoft.com/office/drawing/2014/main" id="{01118EAE-55D7-46D8-98CA-636A7D1CABD0}"/>
              </a:ext>
            </a:extLst>
          </p:cNvPr>
          <p:cNvSpPr>
            <a:spLocks noGrp="1"/>
          </p:cNvSpPr>
          <p:nvPr>
            <p:ph type="sldNum" sz="quarter" idx="12"/>
          </p:nvPr>
        </p:nvSpPr>
        <p:spPr/>
        <p:txBody>
          <a:bodyPr/>
          <a:lstStyle/>
          <a:p>
            <a:pPr>
              <a:defRPr/>
            </a:pPr>
            <a:fld id="{4133C3D5-0295-4409-8B4E-77C9868656B5}" type="slidenum">
              <a:rPr lang="hr-HR" smtClean="0"/>
              <a:pPr>
                <a:defRPr/>
              </a:pPr>
              <a:t>28</a:t>
            </a:fld>
            <a:endParaRPr lang="hr-HR"/>
          </a:p>
        </p:txBody>
      </p:sp>
      <p:pic>
        <p:nvPicPr>
          <p:cNvPr id="5" name="Slika 4">
            <a:extLst>
              <a:ext uri="{FF2B5EF4-FFF2-40B4-BE49-F238E27FC236}">
                <a16:creationId xmlns:a16="http://schemas.microsoft.com/office/drawing/2014/main" id="{784EA55D-8894-4A8E-9DA5-6D91D3026CCD}"/>
              </a:ext>
            </a:extLst>
          </p:cNvPr>
          <p:cNvPicPr>
            <a:picLocks noChangeAspect="1"/>
          </p:cNvPicPr>
          <p:nvPr/>
        </p:nvPicPr>
        <p:blipFill>
          <a:blip r:embed="rId2"/>
          <a:stretch>
            <a:fillRect/>
          </a:stretch>
        </p:blipFill>
        <p:spPr>
          <a:xfrm>
            <a:off x="95871" y="1669314"/>
            <a:ext cx="5566593" cy="4841776"/>
          </a:xfrm>
          <a:prstGeom prst="rect">
            <a:avLst/>
          </a:prstGeom>
        </p:spPr>
      </p:pic>
      <p:pic>
        <p:nvPicPr>
          <p:cNvPr id="6" name="Slika 5">
            <a:extLst>
              <a:ext uri="{FF2B5EF4-FFF2-40B4-BE49-F238E27FC236}">
                <a16:creationId xmlns:a16="http://schemas.microsoft.com/office/drawing/2014/main" id="{306D4795-9883-496E-A26E-D72D9BD1C688}"/>
              </a:ext>
            </a:extLst>
          </p:cNvPr>
          <p:cNvPicPr>
            <a:picLocks noChangeAspect="1"/>
          </p:cNvPicPr>
          <p:nvPr/>
        </p:nvPicPr>
        <p:blipFill>
          <a:blip r:embed="rId3"/>
          <a:stretch>
            <a:fillRect/>
          </a:stretch>
        </p:blipFill>
        <p:spPr>
          <a:xfrm>
            <a:off x="5724128" y="152399"/>
            <a:ext cx="3024336" cy="6553708"/>
          </a:xfrm>
          <a:prstGeom prst="rect">
            <a:avLst/>
          </a:prstGeom>
        </p:spPr>
      </p:pic>
    </p:spTree>
    <p:extLst>
      <p:ext uri="{BB962C8B-B14F-4D97-AF65-F5344CB8AC3E}">
        <p14:creationId xmlns:p14="http://schemas.microsoft.com/office/powerpoint/2010/main" val="31809968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Generiranje citata</a:t>
            </a:r>
            <a:endParaRPr lang="hr-HR">
              <a:ea typeface="Calibri"/>
              <a:cs typeface="Calibri"/>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29</a:t>
            </a:fld>
            <a:endParaRPr lang="hr-HR"/>
          </a:p>
        </p:txBody>
      </p:sp>
      <p:pic>
        <p:nvPicPr>
          <p:cNvPr id="5" name="Picture 4"/>
          <p:cNvPicPr>
            <a:picLocks noChangeAspect="1"/>
          </p:cNvPicPr>
          <p:nvPr/>
        </p:nvPicPr>
        <p:blipFill>
          <a:blip r:embed="rId2"/>
          <a:stretch>
            <a:fillRect/>
          </a:stretch>
        </p:blipFill>
        <p:spPr>
          <a:xfrm>
            <a:off x="491899" y="1440802"/>
            <a:ext cx="8094687" cy="4849520"/>
          </a:xfrm>
          <a:prstGeom prst="rect">
            <a:avLst/>
          </a:prstGeom>
        </p:spPr>
      </p:pic>
    </p:spTree>
    <p:extLst>
      <p:ext uri="{BB962C8B-B14F-4D97-AF65-F5344CB8AC3E}">
        <p14:creationId xmlns:p14="http://schemas.microsoft.com/office/powerpoint/2010/main" val="41880457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Trendovi u razvoju AI</a:t>
            </a:r>
            <a:endParaRPr lang="en-US" dirty="0"/>
          </a:p>
        </p:txBody>
      </p:sp>
      <p:sp>
        <p:nvSpPr>
          <p:cNvPr id="3" name="Content Placeholder 2"/>
          <p:cNvSpPr>
            <a:spLocks noGrp="1"/>
          </p:cNvSpPr>
          <p:nvPr>
            <p:ph idx="1"/>
          </p:nvPr>
        </p:nvSpPr>
        <p:spPr/>
        <p:txBody>
          <a:bodyPr/>
          <a:lstStyle/>
          <a:p>
            <a:r>
              <a:rPr lang="hr-HR" sz="2000"/>
              <a:t>Duboko učenje – intenzivniji razvoj od 2010. g.</a:t>
            </a:r>
            <a:endParaRPr lang="hr-HR" sz="2000">
              <a:ea typeface="Calibri"/>
              <a:cs typeface="Calibri"/>
            </a:endParaRPr>
          </a:p>
          <a:p>
            <a:pPr lvl="1"/>
            <a:r>
              <a:rPr lang="hr-HR" sz="1600" dirty="0" err="1"/>
              <a:t>LeCun</a:t>
            </a:r>
            <a:r>
              <a:rPr lang="hr-HR" sz="1600" dirty="0"/>
              <a:t>, Y., </a:t>
            </a:r>
            <a:r>
              <a:rPr lang="hr-HR" sz="1600" dirty="0" err="1"/>
              <a:t>Bengio</a:t>
            </a:r>
            <a:r>
              <a:rPr lang="hr-HR" sz="1600" dirty="0"/>
              <a:t>, Y., &amp; </a:t>
            </a:r>
            <a:r>
              <a:rPr lang="hr-HR" sz="1600" dirty="0" err="1"/>
              <a:t>Hinton</a:t>
            </a:r>
            <a:r>
              <a:rPr lang="hr-HR" sz="1600" dirty="0"/>
              <a:t>, G. (</a:t>
            </a:r>
            <a:r>
              <a:rPr lang="hr-HR" sz="1600" b="1" dirty="0"/>
              <a:t>2015</a:t>
            </a:r>
            <a:r>
              <a:rPr lang="hr-HR" sz="1600" dirty="0"/>
              <a:t>). </a:t>
            </a:r>
            <a:r>
              <a:rPr lang="hr-HR" sz="1600" dirty="0" err="1"/>
              <a:t>Deep</a:t>
            </a:r>
            <a:r>
              <a:rPr lang="hr-HR" sz="1600" dirty="0"/>
              <a:t> </a:t>
            </a:r>
            <a:r>
              <a:rPr lang="hr-HR" sz="1600" dirty="0" err="1"/>
              <a:t>learning</a:t>
            </a:r>
            <a:r>
              <a:rPr lang="hr-HR" sz="1600" dirty="0"/>
              <a:t>. </a:t>
            </a:r>
            <a:r>
              <a:rPr lang="hr-HR" sz="1600" i="1" dirty="0"/>
              <a:t>nature</a:t>
            </a:r>
            <a:r>
              <a:rPr lang="hr-HR" sz="1600" dirty="0"/>
              <a:t>, </a:t>
            </a:r>
            <a:r>
              <a:rPr lang="hr-HR" sz="1600" i="1" dirty="0"/>
              <a:t>521</a:t>
            </a:r>
            <a:r>
              <a:rPr lang="hr-HR" sz="1600" dirty="0"/>
              <a:t>(7553), 436-444.</a:t>
            </a:r>
            <a:endParaRPr lang="hr-HR" sz="1600" dirty="0">
              <a:ea typeface="Calibri"/>
              <a:cs typeface="Calibri"/>
            </a:endParaRPr>
          </a:p>
          <a:p>
            <a:pPr lvl="1"/>
            <a:r>
              <a:rPr lang="hr-HR" sz="1800" dirty="0"/>
              <a:t>Neuronske mreže s više slojeva, veliki skupovi podataka</a:t>
            </a:r>
            <a:endParaRPr lang="hr-HR" sz="1800" dirty="0">
              <a:ea typeface="Calibri"/>
              <a:cs typeface="Calibri"/>
            </a:endParaRPr>
          </a:p>
          <a:p>
            <a:pPr lvl="1"/>
            <a:r>
              <a:rPr lang="hr-HR" sz="1800" dirty="0"/>
              <a:t>Bolji modeli za klasifikaciju podataka, predviđanja i slične zadatke</a:t>
            </a:r>
            <a:endParaRPr lang="hr-HR" sz="1800" dirty="0">
              <a:ea typeface="Calibri"/>
              <a:cs typeface="Calibri"/>
            </a:endParaRPr>
          </a:p>
          <a:p>
            <a:pPr lvl="1"/>
            <a:r>
              <a:rPr lang="hr-HR" sz="1800" dirty="0"/>
              <a:t>Primjena u brojnim domenama</a:t>
            </a:r>
            <a:endParaRPr lang="hr-HR" sz="1800" dirty="0">
              <a:ea typeface="Calibri"/>
              <a:cs typeface="Calibri"/>
            </a:endParaRPr>
          </a:p>
          <a:p>
            <a:pPr lvl="1"/>
            <a:r>
              <a:rPr lang="hr-HR" sz="1800" dirty="0"/>
              <a:t>Generativna umjetna inteligencija -&gt; generiranje sadržaja</a:t>
            </a:r>
            <a:endParaRPr lang="hr-HR" sz="18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a:t>
            </a:fld>
            <a:endParaRPr lang="hr-HR" dirty="0"/>
          </a:p>
        </p:txBody>
      </p:sp>
      <p:pic>
        <p:nvPicPr>
          <p:cNvPr id="5" name="Picture 4" descr="Generative AI: A Regulatory Over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861047"/>
            <a:ext cx="3988392" cy="26626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899592" y="3861048"/>
            <a:ext cx="3240360" cy="2662621"/>
          </a:xfrm>
          <a:prstGeom prst="rect">
            <a:avLst/>
          </a:prstGeom>
        </p:spPr>
      </p:pic>
    </p:spTree>
    <p:extLst>
      <p:ext uri="{BB962C8B-B14F-4D97-AF65-F5344CB8AC3E}">
        <p14:creationId xmlns:p14="http://schemas.microsoft.com/office/powerpoint/2010/main" val="13747877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Parafraziranje i uređivanje teksta</a:t>
            </a:r>
            <a:endParaRPr lang="hr-HR">
              <a:ea typeface="Calibri"/>
              <a:cs typeface="Calibri"/>
            </a:endParaRPr>
          </a:p>
        </p:txBody>
      </p:sp>
      <p:sp>
        <p:nvSpPr>
          <p:cNvPr id="3" name="Content Placeholder 2"/>
          <p:cNvSpPr>
            <a:spLocks noGrp="1"/>
          </p:cNvSpPr>
          <p:nvPr>
            <p:ph idx="1"/>
          </p:nvPr>
        </p:nvSpPr>
        <p:spPr/>
        <p:txBody>
          <a:bodyPr/>
          <a:lstStyle/>
          <a:p>
            <a:r>
              <a:rPr lang="hr-HR" dirty="0"/>
              <a:t>Mogu se koristiti različiti stilovi</a:t>
            </a:r>
            <a:endParaRPr lang="en-US"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30</a:t>
            </a:fld>
            <a:endParaRPr lang="hr-HR"/>
          </a:p>
        </p:txBody>
      </p:sp>
      <p:pic>
        <p:nvPicPr>
          <p:cNvPr id="5" name="Picture 4"/>
          <p:cNvPicPr>
            <a:picLocks noChangeAspect="1"/>
          </p:cNvPicPr>
          <p:nvPr/>
        </p:nvPicPr>
        <p:blipFill>
          <a:blip r:embed="rId2"/>
          <a:stretch>
            <a:fillRect/>
          </a:stretch>
        </p:blipFill>
        <p:spPr>
          <a:xfrm>
            <a:off x="24435" y="2187923"/>
            <a:ext cx="9156077" cy="4670077"/>
          </a:xfrm>
          <a:prstGeom prst="rect">
            <a:avLst/>
          </a:prstGeom>
        </p:spPr>
      </p:pic>
    </p:spTree>
    <p:extLst>
      <p:ext uri="{BB962C8B-B14F-4D97-AF65-F5344CB8AC3E}">
        <p14:creationId xmlns:p14="http://schemas.microsoft.com/office/powerpoint/2010/main" val="17699142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Detektor generiranih tekstova</a:t>
            </a:r>
            <a:endParaRPr lang="hr-HR">
              <a:ea typeface="Calibri"/>
              <a:cs typeface="Calibri"/>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31</a:t>
            </a:fld>
            <a:endParaRPr lang="hr-HR"/>
          </a:p>
        </p:txBody>
      </p:sp>
      <p:pic>
        <p:nvPicPr>
          <p:cNvPr id="5" name="Picture 4"/>
          <p:cNvPicPr>
            <a:picLocks noChangeAspect="1"/>
          </p:cNvPicPr>
          <p:nvPr/>
        </p:nvPicPr>
        <p:blipFill>
          <a:blip r:embed="rId2"/>
          <a:stretch>
            <a:fillRect/>
          </a:stretch>
        </p:blipFill>
        <p:spPr>
          <a:xfrm>
            <a:off x="193340" y="1916832"/>
            <a:ext cx="8950660" cy="4077881"/>
          </a:xfrm>
          <a:prstGeom prst="rect">
            <a:avLst/>
          </a:prstGeom>
        </p:spPr>
      </p:pic>
    </p:spTree>
    <p:extLst>
      <p:ext uri="{BB962C8B-B14F-4D97-AF65-F5344CB8AC3E}">
        <p14:creationId xmlns:p14="http://schemas.microsoft.com/office/powerpoint/2010/main" val="17690831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Primjer AI alata: </a:t>
            </a:r>
            <a:r>
              <a:rPr lang="hr-HR" dirty="0" err="1"/>
              <a:t>Consensus</a:t>
            </a:r>
            <a:endParaRPr lang="en-US" dirty="0" err="1"/>
          </a:p>
        </p:txBody>
      </p:sp>
      <p:pic>
        <p:nvPicPr>
          <p:cNvPr id="7" name="Rezervirano mjesto sadržaja 6">
            <a:extLst>
              <a:ext uri="{FF2B5EF4-FFF2-40B4-BE49-F238E27FC236}">
                <a16:creationId xmlns:a16="http://schemas.microsoft.com/office/drawing/2014/main" id="{29B9BEEC-FEB2-45AF-ABE8-39B5F03ECA64}"/>
              </a:ext>
            </a:extLst>
          </p:cNvPr>
          <p:cNvPicPr>
            <a:picLocks noGrp="1" noChangeAspect="1"/>
          </p:cNvPicPr>
          <p:nvPr>
            <p:ph idx="1"/>
          </p:nvPr>
        </p:nvPicPr>
        <p:blipFill>
          <a:blip r:embed="rId2"/>
          <a:stretch>
            <a:fillRect/>
          </a:stretch>
        </p:blipFill>
        <p:spPr>
          <a:xfrm>
            <a:off x="2195736" y="1529317"/>
            <a:ext cx="4248472" cy="1755460"/>
          </a:xfrm>
          <a:prstGeom prst="rect">
            <a:avLst/>
          </a:prstGeom>
        </p:spPr>
      </p:pic>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32</a:t>
            </a:fld>
            <a:endParaRPr lang="hr-HR"/>
          </a:p>
        </p:txBody>
      </p:sp>
      <p:pic>
        <p:nvPicPr>
          <p:cNvPr id="6" name="Slika 5">
            <a:extLst>
              <a:ext uri="{FF2B5EF4-FFF2-40B4-BE49-F238E27FC236}">
                <a16:creationId xmlns:a16="http://schemas.microsoft.com/office/drawing/2014/main" id="{5CA80E51-7C61-4894-930A-E8F8FD75210C}"/>
              </a:ext>
            </a:extLst>
          </p:cNvPr>
          <p:cNvPicPr>
            <a:picLocks noChangeAspect="1"/>
          </p:cNvPicPr>
          <p:nvPr/>
        </p:nvPicPr>
        <p:blipFill>
          <a:blip r:embed="rId3"/>
          <a:stretch>
            <a:fillRect/>
          </a:stretch>
        </p:blipFill>
        <p:spPr>
          <a:xfrm>
            <a:off x="611560" y="3396456"/>
            <a:ext cx="7416824" cy="3412464"/>
          </a:xfrm>
          <a:prstGeom prst="rect">
            <a:avLst/>
          </a:prstGeom>
        </p:spPr>
      </p:pic>
    </p:spTree>
    <p:extLst>
      <p:ext uri="{BB962C8B-B14F-4D97-AF65-F5344CB8AC3E}">
        <p14:creationId xmlns:p14="http://schemas.microsoft.com/office/powerpoint/2010/main" val="224812565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7A3E8D-CBB8-487C-84E4-D82B770085B7}"/>
              </a:ext>
            </a:extLst>
          </p:cNvPr>
          <p:cNvSpPr>
            <a:spLocks noGrp="1"/>
          </p:cNvSpPr>
          <p:nvPr>
            <p:ph type="title"/>
          </p:nvPr>
        </p:nvSpPr>
        <p:spPr/>
        <p:txBody>
          <a:bodyPr/>
          <a:lstStyle/>
          <a:p>
            <a:r>
              <a:rPr lang="hr-HR" dirty="0"/>
              <a:t>Primjer AI alata: </a:t>
            </a:r>
            <a:r>
              <a:rPr lang="hr-HR" dirty="0" err="1"/>
              <a:t>Consensus</a:t>
            </a:r>
            <a:endParaRPr lang="hr-HR" dirty="0"/>
          </a:p>
        </p:txBody>
      </p:sp>
      <p:sp>
        <p:nvSpPr>
          <p:cNvPr id="3" name="Rezervirano mjesto sadržaja 2">
            <a:extLst>
              <a:ext uri="{FF2B5EF4-FFF2-40B4-BE49-F238E27FC236}">
                <a16:creationId xmlns:a16="http://schemas.microsoft.com/office/drawing/2014/main" id="{993B2D25-339D-4B7F-9F96-613C51771276}"/>
              </a:ext>
            </a:extLst>
          </p:cNvPr>
          <p:cNvSpPr>
            <a:spLocks noGrp="1"/>
          </p:cNvSpPr>
          <p:nvPr>
            <p:ph idx="1"/>
          </p:nvPr>
        </p:nvSpPr>
        <p:spPr/>
        <p:txBody>
          <a:bodyPr/>
          <a:lstStyle/>
          <a:p>
            <a:endParaRPr lang="hr-HR"/>
          </a:p>
        </p:txBody>
      </p:sp>
      <p:sp>
        <p:nvSpPr>
          <p:cNvPr id="4" name="Rezervirano mjesto broja slajda 3">
            <a:extLst>
              <a:ext uri="{FF2B5EF4-FFF2-40B4-BE49-F238E27FC236}">
                <a16:creationId xmlns:a16="http://schemas.microsoft.com/office/drawing/2014/main" id="{96FB7528-5C9E-490B-916C-87DB814C4E80}"/>
              </a:ext>
            </a:extLst>
          </p:cNvPr>
          <p:cNvSpPr>
            <a:spLocks noGrp="1"/>
          </p:cNvSpPr>
          <p:nvPr>
            <p:ph type="sldNum" sz="quarter" idx="12"/>
          </p:nvPr>
        </p:nvSpPr>
        <p:spPr/>
        <p:txBody>
          <a:bodyPr/>
          <a:lstStyle/>
          <a:p>
            <a:pPr>
              <a:defRPr/>
            </a:pPr>
            <a:fld id="{4133C3D5-0295-4409-8B4E-77C9868656B5}" type="slidenum">
              <a:rPr lang="hr-HR" smtClean="0"/>
              <a:pPr>
                <a:defRPr/>
              </a:pPr>
              <a:t>33</a:t>
            </a:fld>
            <a:endParaRPr lang="hr-HR"/>
          </a:p>
        </p:txBody>
      </p:sp>
      <p:pic>
        <p:nvPicPr>
          <p:cNvPr id="6" name="Slika 5">
            <a:extLst>
              <a:ext uri="{FF2B5EF4-FFF2-40B4-BE49-F238E27FC236}">
                <a16:creationId xmlns:a16="http://schemas.microsoft.com/office/drawing/2014/main" id="{DF1AFD80-D3DE-4DAB-975E-AF4E9A8BE1F2}"/>
              </a:ext>
            </a:extLst>
          </p:cNvPr>
          <p:cNvPicPr>
            <a:picLocks noChangeAspect="1"/>
          </p:cNvPicPr>
          <p:nvPr/>
        </p:nvPicPr>
        <p:blipFill>
          <a:blip r:embed="rId2"/>
          <a:stretch>
            <a:fillRect/>
          </a:stretch>
        </p:blipFill>
        <p:spPr>
          <a:xfrm>
            <a:off x="539552" y="152400"/>
            <a:ext cx="7742212" cy="6409766"/>
          </a:xfrm>
          <a:prstGeom prst="rect">
            <a:avLst/>
          </a:prstGeom>
        </p:spPr>
      </p:pic>
    </p:spTree>
    <p:extLst>
      <p:ext uri="{BB962C8B-B14F-4D97-AF65-F5344CB8AC3E}">
        <p14:creationId xmlns:p14="http://schemas.microsoft.com/office/powerpoint/2010/main" val="3787118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Primjer AI alata: </a:t>
            </a:r>
            <a:r>
              <a:rPr lang="hr-HR" dirty="0" err="1"/>
              <a:t>PDFChat</a:t>
            </a:r>
            <a:endParaRPr lang="en-US" dirty="0" err="1">
              <a:ea typeface="Calibri"/>
              <a:cs typeface="Calibri"/>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34</a:t>
            </a:fld>
            <a:endParaRPr lang="hr-HR"/>
          </a:p>
        </p:txBody>
      </p:sp>
      <p:pic>
        <p:nvPicPr>
          <p:cNvPr id="5" name="Picture 4"/>
          <p:cNvPicPr>
            <a:picLocks noChangeAspect="1"/>
          </p:cNvPicPr>
          <p:nvPr/>
        </p:nvPicPr>
        <p:blipFill>
          <a:blip r:embed="rId2"/>
          <a:stretch>
            <a:fillRect/>
          </a:stretch>
        </p:blipFill>
        <p:spPr>
          <a:xfrm>
            <a:off x="323528" y="1632257"/>
            <a:ext cx="8717833" cy="4924699"/>
          </a:xfrm>
          <a:prstGeom prst="rect">
            <a:avLst/>
          </a:prstGeom>
        </p:spPr>
      </p:pic>
    </p:spTree>
    <p:extLst>
      <p:ext uri="{BB962C8B-B14F-4D97-AF65-F5344CB8AC3E}">
        <p14:creationId xmlns:p14="http://schemas.microsoft.com/office/powerpoint/2010/main" val="30981819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1A40CC-186F-4E86-88D4-62D3FDBE8EFB}"/>
              </a:ext>
            </a:extLst>
          </p:cNvPr>
          <p:cNvSpPr>
            <a:spLocks noGrp="1"/>
          </p:cNvSpPr>
          <p:nvPr>
            <p:ph type="title"/>
          </p:nvPr>
        </p:nvSpPr>
        <p:spPr/>
        <p:txBody>
          <a:bodyPr/>
          <a:lstStyle/>
          <a:p>
            <a:r>
              <a:rPr lang="hr-HR" dirty="0"/>
              <a:t>Research </a:t>
            </a:r>
            <a:r>
              <a:rPr lang="hr-HR" dirty="0" err="1"/>
              <a:t>Rabbit</a:t>
            </a:r>
            <a:endParaRPr lang="hr-HR" dirty="0"/>
          </a:p>
        </p:txBody>
      </p:sp>
      <p:sp>
        <p:nvSpPr>
          <p:cNvPr id="3" name="Rezervirano mjesto sadržaja 2">
            <a:extLst>
              <a:ext uri="{FF2B5EF4-FFF2-40B4-BE49-F238E27FC236}">
                <a16:creationId xmlns:a16="http://schemas.microsoft.com/office/drawing/2014/main" id="{D5E9D0D7-BECC-4FD6-B5A4-8D320C82FCFB}"/>
              </a:ext>
            </a:extLst>
          </p:cNvPr>
          <p:cNvSpPr>
            <a:spLocks noGrp="1"/>
          </p:cNvSpPr>
          <p:nvPr>
            <p:ph idx="1"/>
          </p:nvPr>
        </p:nvSpPr>
        <p:spPr/>
        <p:txBody>
          <a:bodyPr/>
          <a:lstStyle/>
          <a:p>
            <a:endParaRPr lang="hr-HR"/>
          </a:p>
        </p:txBody>
      </p:sp>
      <p:sp>
        <p:nvSpPr>
          <p:cNvPr id="4" name="Rezervirano mjesto broja slajda 3">
            <a:extLst>
              <a:ext uri="{FF2B5EF4-FFF2-40B4-BE49-F238E27FC236}">
                <a16:creationId xmlns:a16="http://schemas.microsoft.com/office/drawing/2014/main" id="{CAA7E4A8-7321-4273-B966-316DCA8BA9EA}"/>
              </a:ext>
            </a:extLst>
          </p:cNvPr>
          <p:cNvSpPr>
            <a:spLocks noGrp="1"/>
          </p:cNvSpPr>
          <p:nvPr>
            <p:ph type="sldNum" sz="quarter" idx="12"/>
          </p:nvPr>
        </p:nvSpPr>
        <p:spPr/>
        <p:txBody>
          <a:bodyPr/>
          <a:lstStyle/>
          <a:p>
            <a:pPr>
              <a:defRPr/>
            </a:pPr>
            <a:fld id="{4133C3D5-0295-4409-8B4E-77C9868656B5}" type="slidenum">
              <a:rPr lang="hr-HR" smtClean="0"/>
              <a:pPr>
                <a:defRPr/>
              </a:pPr>
              <a:t>35</a:t>
            </a:fld>
            <a:endParaRPr lang="hr-HR"/>
          </a:p>
        </p:txBody>
      </p:sp>
      <p:pic>
        <p:nvPicPr>
          <p:cNvPr id="5" name="Slika 4">
            <a:extLst>
              <a:ext uri="{FF2B5EF4-FFF2-40B4-BE49-F238E27FC236}">
                <a16:creationId xmlns:a16="http://schemas.microsoft.com/office/drawing/2014/main" id="{6BB98788-5F56-4BED-A53A-D80B6530627B}"/>
              </a:ext>
            </a:extLst>
          </p:cNvPr>
          <p:cNvPicPr>
            <a:picLocks noChangeAspect="1"/>
          </p:cNvPicPr>
          <p:nvPr/>
        </p:nvPicPr>
        <p:blipFill>
          <a:blip r:embed="rId2"/>
          <a:stretch>
            <a:fillRect/>
          </a:stretch>
        </p:blipFill>
        <p:spPr>
          <a:xfrm>
            <a:off x="0" y="1844824"/>
            <a:ext cx="9144000" cy="3899951"/>
          </a:xfrm>
          <a:prstGeom prst="rect">
            <a:avLst/>
          </a:prstGeom>
        </p:spPr>
      </p:pic>
    </p:spTree>
    <p:extLst>
      <p:ext uri="{BB962C8B-B14F-4D97-AF65-F5344CB8AC3E}">
        <p14:creationId xmlns:p14="http://schemas.microsoft.com/office/powerpoint/2010/main" val="23080774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654F06-862D-4C0C-A232-1C1D8765A9F3}"/>
              </a:ext>
            </a:extLst>
          </p:cNvPr>
          <p:cNvSpPr>
            <a:spLocks noGrp="1"/>
          </p:cNvSpPr>
          <p:nvPr>
            <p:ph type="title"/>
          </p:nvPr>
        </p:nvSpPr>
        <p:spPr/>
        <p:txBody>
          <a:bodyPr/>
          <a:lstStyle/>
          <a:p>
            <a:r>
              <a:rPr lang="hr-HR" dirty="0"/>
              <a:t>Research </a:t>
            </a:r>
            <a:r>
              <a:rPr lang="hr-HR" dirty="0" err="1"/>
              <a:t>Rabbit</a:t>
            </a:r>
            <a:endParaRPr lang="hr-HR" dirty="0"/>
          </a:p>
        </p:txBody>
      </p:sp>
      <p:sp>
        <p:nvSpPr>
          <p:cNvPr id="3" name="Rezervirano mjesto sadržaja 2">
            <a:extLst>
              <a:ext uri="{FF2B5EF4-FFF2-40B4-BE49-F238E27FC236}">
                <a16:creationId xmlns:a16="http://schemas.microsoft.com/office/drawing/2014/main" id="{8F41D431-81B9-4077-B2B7-0171B03FE43F}"/>
              </a:ext>
            </a:extLst>
          </p:cNvPr>
          <p:cNvSpPr>
            <a:spLocks noGrp="1"/>
          </p:cNvSpPr>
          <p:nvPr>
            <p:ph idx="1"/>
          </p:nvPr>
        </p:nvSpPr>
        <p:spPr/>
        <p:txBody>
          <a:bodyPr/>
          <a:lstStyle/>
          <a:p>
            <a:endParaRPr lang="hr-HR"/>
          </a:p>
        </p:txBody>
      </p:sp>
      <p:sp>
        <p:nvSpPr>
          <p:cNvPr id="4" name="Rezervirano mjesto broja slajda 3">
            <a:extLst>
              <a:ext uri="{FF2B5EF4-FFF2-40B4-BE49-F238E27FC236}">
                <a16:creationId xmlns:a16="http://schemas.microsoft.com/office/drawing/2014/main" id="{C5A37BEC-6686-4C3A-B568-CD2165D1753A}"/>
              </a:ext>
            </a:extLst>
          </p:cNvPr>
          <p:cNvSpPr>
            <a:spLocks noGrp="1"/>
          </p:cNvSpPr>
          <p:nvPr>
            <p:ph type="sldNum" sz="quarter" idx="12"/>
          </p:nvPr>
        </p:nvSpPr>
        <p:spPr/>
        <p:txBody>
          <a:bodyPr/>
          <a:lstStyle/>
          <a:p>
            <a:pPr>
              <a:defRPr/>
            </a:pPr>
            <a:fld id="{4133C3D5-0295-4409-8B4E-77C9868656B5}" type="slidenum">
              <a:rPr lang="hr-HR" smtClean="0"/>
              <a:pPr>
                <a:defRPr/>
              </a:pPr>
              <a:t>36</a:t>
            </a:fld>
            <a:endParaRPr lang="hr-HR"/>
          </a:p>
        </p:txBody>
      </p:sp>
      <p:pic>
        <p:nvPicPr>
          <p:cNvPr id="5" name="Slika 4">
            <a:extLst>
              <a:ext uri="{FF2B5EF4-FFF2-40B4-BE49-F238E27FC236}">
                <a16:creationId xmlns:a16="http://schemas.microsoft.com/office/drawing/2014/main" id="{DA553A78-D542-4860-ADDB-9BA168D54760}"/>
              </a:ext>
            </a:extLst>
          </p:cNvPr>
          <p:cNvPicPr>
            <a:picLocks noChangeAspect="1"/>
          </p:cNvPicPr>
          <p:nvPr/>
        </p:nvPicPr>
        <p:blipFill>
          <a:blip r:embed="rId2"/>
          <a:stretch>
            <a:fillRect/>
          </a:stretch>
        </p:blipFill>
        <p:spPr>
          <a:xfrm>
            <a:off x="457200" y="1481762"/>
            <a:ext cx="8229600" cy="5223838"/>
          </a:xfrm>
          <a:prstGeom prst="rect">
            <a:avLst/>
          </a:prstGeom>
        </p:spPr>
      </p:pic>
    </p:spTree>
    <p:extLst>
      <p:ext uri="{BB962C8B-B14F-4D97-AF65-F5344CB8AC3E}">
        <p14:creationId xmlns:p14="http://schemas.microsoft.com/office/powerpoint/2010/main" val="248169034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Primjer AI alata: </a:t>
            </a:r>
            <a:r>
              <a:rPr lang="hr-HR" dirty="0" err="1"/>
              <a:t>Scite</a:t>
            </a:r>
            <a:endParaRPr lang="en-US" dirty="0" err="1">
              <a:ea typeface="Calibri"/>
              <a:cs typeface="Calibri"/>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37</a:t>
            </a:fld>
            <a:endParaRPr lang="hr-HR"/>
          </a:p>
        </p:txBody>
      </p:sp>
      <p:pic>
        <p:nvPicPr>
          <p:cNvPr id="5" name="Picture 4"/>
          <p:cNvPicPr>
            <a:picLocks noChangeAspect="1"/>
          </p:cNvPicPr>
          <p:nvPr/>
        </p:nvPicPr>
        <p:blipFill>
          <a:blip r:embed="rId2"/>
          <a:stretch>
            <a:fillRect/>
          </a:stretch>
        </p:blipFill>
        <p:spPr>
          <a:xfrm>
            <a:off x="246491" y="1674465"/>
            <a:ext cx="8933350" cy="4802535"/>
          </a:xfrm>
          <a:prstGeom prst="rect">
            <a:avLst/>
          </a:prstGeom>
        </p:spPr>
      </p:pic>
    </p:spTree>
    <p:extLst>
      <p:ext uri="{BB962C8B-B14F-4D97-AF65-F5344CB8AC3E}">
        <p14:creationId xmlns:p14="http://schemas.microsoft.com/office/powerpoint/2010/main" val="1744514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Možemo li prepoznati tekst koji je generirala AI?</a:t>
            </a:r>
            <a:endParaRPr lang="hr-HR">
              <a:ea typeface="Calibri"/>
              <a:cs typeface="Calibri"/>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215A352F-6440-4825-9C90-CA495A882905}" type="slidenum">
              <a:rPr lang="hr-HR" smtClean="0"/>
              <a:pPr>
                <a:defRPr/>
              </a:pPr>
              <a:t>38</a:t>
            </a:fld>
            <a:endParaRPr lang="hr-H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9696" y="1689766"/>
            <a:ext cx="3792905" cy="253946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65" y="1674300"/>
            <a:ext cx="4032448" cy="2554934"/>
          </a:xfrm>
          <a:prstGeom prst="rect">
            <a:avLst/>
          </a:prstGeom>
        </p:spPr>
      </p:pic>
    </p:spTree>
    <p:extLst>
      <p:ext uri="{BB962C8B-B14F-4D97-AF65-F5344CB8AC3E}">
        <p14:creationId xmlns:p14="http://schemas.microsoft.com/office/powerpoint/2010/main" val="9152619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Alat koji je objavio OpenAI</a:t>
            </a:r>
            <a:endParaRPr lang="en-US" dirty="0"/>
          </a:p>
        </p:txBody>
      </p:sp>
      <p:sp>
        <p:nvSpPr>
          <p:cNvPr id="3" name="Content Placeholder 2"/>
          <p:cNvSpPr>
            <a:spLocks noGrp="1"/>
          </p:cNvSpPr>
          <p:nvPr>
            <p:ph idx="1"/>
          </p:nvPr>
        </p:nvSpPr>
        <p:spPr/>
        <p:txBody>
          <a:bodyPr/>
          <a:lstStyle/>
          <a:p>
            <a:r>
              <a:rPr lang="hr-HR" dirty="0"/>
              <a:t>fsd</a:t>
            </a:r>
            <a:endParaRPr lang="en-US"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39</a:t>
            </a:fld>
            <a:endParaRPr lang="hr-HR"/>
          </a:p>
        </p:txBody>
      </p:sp>
      <p:pic>
        <p:nvPicPr>
          <p:cNvPr id="5" name="Picture 4"/>
          <p:cNvPicPr>
            <a:picLocks noChangeAspect="1"/>
          </p:cNvPicPr>
          <p:nvPr/>
        </p:nvPicPr>
        <p:blipFill>
          <a:blip r:embed="rId2"/>
          <a:stretch>
            <a:fillRect/>
          </a:stretch>
        </p:blipFill>
        <p:spPr>
          <a:xfrm>
            <a:off x="696839" y="1612843"/>
            <a:ext cx="7750322" cy="5328800"/>
          </a:xfrm>
          <a:prstGeom prst="rect">
            <a:avLst/>
          </a:prstGeom>
        </p:spPr>
      </p:pic>
    </p:spTree>
    <p:extLst>
      <p:ext uri="{BB962C8B-B14F-4D97-AF65-F5344CB8AC3E}">
        <p14:creationId xmlns:p14="http://schemas.microsoft.com/office/powerpoint/2010/main" val="42747288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dirty="0"/>
              <a:t>Trendovi u razvoju AI</a:t>
            </a:r>
          </a:p>
        </p:txBody>
      </p:sp>
      <p:sp>
        <p:nvSpPr>
          <p:cNvPr id="3" name="Content Placeholder 2"/>
          <p:cNvSpPr>
            <a:spLocks noGrp="1"/>
          </p:cNvSpPr>
          <p:nvPr>
            <p:ph idx="1"/>
          </p:nvPr>
        </p:nvSpPr>
        <p:spPr/>
        <p:txBody>
          <a:bodyPr/>
          <a:lstStyle/>
          <a:p>
            <a:pPr marL="0" indent="0">
              <a:buNone/>
            </a:pPr>
            <a:r>
              <a:rPr lang="hr-HR" sz="2400" b="1" dirty="0"/>
              <a:t>Generativna umjetna inteligencija</a:t>
            </a:r>
            <a:r>
              <a:rPr lang="hr-HR" sz="2400" dirty="0"/>
              <a:t> - grana umjetne inteligencije koja može stvarati novi sadržaj, npr.:</a:t>
            </a:r>
            <a:endParaRPr lang="hr-HR" sz="2400" dirty="0">
              <a:ea typeface="Calibri"/>
              <a:cs typeface="Calibri"/>
            </a:endParaRPr>
          </a:p>
          <a:p>
            <a:pPr marL="0">
              <a:spcBef>
                <a:spcPts val="0"/>
              </a:spcBef>
              <a:buFont typeface="Wingdings" panose="05000000000000000000" pitchFamily="2" charset="2"/>
              <a:buChar char="§"/>
            </a:pPr>
            <a:endParaRPr lang="hr-HR" sz="2000" dirty="0"/>
          </a:p>
          <a:p>
            <a:pPr marL="0">
              <a:spcBef>
                <a:spcPts val="0"/>
              </a:spcBef>
              <a:buFont typeface="Wingdings" panose="05000000000000000000" pitchFamily="2" charset="2"/>
              <a:buChar char="§"/>
            </a:pPr>
            <a:r>
              <a:rPr lang="hr-HR" sz="2000" dirty="0"/>
              <a:t>Tekstovi različitih stilova </a:t>
            </a:r>
          </a:p>
          <a:p>
            <a:pPr marL="0">
              <a:spcBef>
                <a:spcPts val="0"/>
              </a:spcBef>
              <a:buFont typeface="Wingdings" panose="05000000000000000000" pitchFamily="2" charset="2"/>
              <a:buChar char="§"/>
            </a:pPr>
            <a:r>
              <a:rPr lang="hr-HR" sz="2000" dirty="0"/>
              <a:t>Priče, romani, pjesme, …</a:t>
            </a:r>
            <a:endParaRPr lang="hr-HR" sz="2000" dirty="0">
              <a:ea typeface="Calibri"/>
              <a:cs typeface="Calibri"/>
            </a:endParaRPr>
          </a:p>
          <a:p>
            <a:pPr marL="0">
              <a:spcBef>
                <a:spcPts val="0"/>
              </a:spcBef>
              <a:buFont typeface="Wingdings" panose="05000000000000000000" pitchFamily="2" charset="2"/>
              <a:buChar char="§"/>
            </a:pPr>
            <a:r>
              <a:rPr lang="hr-HR" sz="2000" dirty="0"/>
              <a:t>Znanstveni radovi</a:t>
            </a:r>
            <a:endParaRPr lang="hr-HR" sz="2000" dirty="0">
              <a:ea typeface="Calibri"/>
              <a:cs typeface="Calibri"/>
            </a:endParaRPr>
          </a:p>
          <a:p>
            <a:pPr marL="0">
              <a:spcBef>
                <a:spcPts val="0"/>
              </a:spcBef>
              <a:buFont typeface="Wingdings" panose="05000000000000000000" pitchFamily="2" charset="2"/>
              <a:buChar char="§"/>
            </a:pPr>
            <a:r>
              <a:rPr lang="hr-HR" sz="2000" dirty="0"/>
              <a:t>Kvalitetne slike i fotografije</a:t>
            </a:r>
            <a:endParaRPr lang="hr-HR" sz="2000" dirty="0">
              <a:ea typeface="Calibri"/>
              <a:cs typeface="Calibri"/>
            </a:endParaRPr>
          </a:p>
          <a:p>
            <a:pPr marL="0">
              <a:spcBef>
                <a:spcPts val="0"/>
              </a:spcBef>
              <a:buFont typeface="Wingdings" panose="05000000000000000000" pitchFamily="2" charset="2"/>
              <a:buChar char="§"/>
            </a:pPr>
            <a:r>
              <a:rPr lang="hr-HR" sz="2000" dirty="0"/>
              <a:t>Glazba, video</a:t>
            </a:r>
            <a:endParaRPr lang="hr-HR" sz="2000" dirty="0">
              <a:ea typeface="Calibri"/>
              <a:cs typeface="Calibri"/>
            </a:endParaRPr>
          </a:p>
          <a:p>
            <a:pPr marL="0">
              <a:spcBef>
                <a:spcPts val="0"/>
              </a:spcBef>
              <a:buFont typeface="Wingdings" panose="05000000000000000000" pitchFamily="2" charset="2"/>
              <a:buChar char="§"/>
            </a:pPr>
            <a:r>
              <a:rPr lang="hr-HR" sz="2000" dirty="0"/>
              <a:t>Sintetički skupovi podataka</a:t>
            </a:r>
            <a:endParaRPr lang="hr-HR" sz="2000" dirty="0">
              <a:ea typeface="Calibri"/>
              <a:cs typeface="Calibri"/>
            </a:endParaRPr>
          </a:p>
          <a:p>
            <a:pPr marL="0">
              <a:spcBef>
                <a:spcPts val="0"/>
              </a:spcBef>
              <a:buFont typeface="Wingdings" panose="05000000000000000000" pitchFamily="2" charset="2"/>
              <a:buChar char="§"/>
            </a:pPr>
            <a:r>
              <a:rPr lang="hr-HR" sz="2000" dirty="0"/>
              <a:t>Realistične simulacije </a:t>
            </a:r>
          </a:p>
          <a:p>
            <a:pPr marL="0">
              <a:spcBef>
                <a:spcPts val="0"/>
              </a:spcBef>
              <a:buFont typeface="Wingdings" panose="05000000000000000000" pitchFamily="2" charset="2"/>
              <a:buChar char="§"/>
            </a:pPr>
            <a:r>
              <a:rPr lang="hr-HR" sz="2000" dirty="0"/>
              <a:t>3D modeli</a:t>
            </a:r>
            <a:endParaRPr lang="hr-HR" sz="2000" dirty="0">
              <a:ea typeface="Calibri"/>
              <a:cs typeface="Calibri"/>
            </a:endParaRPr>
          </a:p>
          <a:p>
            <a:pPr marL="0">
              <a:spcBef>
                <a:spcPts val="0"/>
              </a:spcBef>
              <a:buFont typeface="Wingdings" panose="05000000000000000000" pitchFamily="2" charset="2"/>
              <a:buChar char="§"/>
            </a:pPr>
            <a:r>
              <a:rPr lang="hr-HR" sz="2000" dirty="0"/>
              <a:t>Programski kôd</a:t>
            </a:r>
            <a:endParaRPr lang="hr-HR" sz="2000" dirty="0">
              <a:ea typeface="Calibri"/>
              <a:cs typeface="Calibri"/>
            </a:endParaRPr>
          </a:p>
          <a:p>
            <a:pPr marL="0">
              <a:spcBef>
                <a:spcPts val="0"/>
              </a:spcBef>
              <a:buFont typeface="Wingdings" panose="05000000000000000000" pitchFamily="2" charset="2"/>
              <a:buChar char="§"/>
            </a:pPr>
            <a:r>
              <a:rPr lang="hr-HR" sz="2000" dirty="0"/>
              <a:t>Web stranice</a:t>
            </a:r>
            <a:endParaRPr lang="hr-HR" sz="2000" dirty="0">
              <a:ea typeface="Calibri"/>
              <a:cs typeface="Calibri"/>
            </a:endParaRPr>
          </a:p>
          <a:p>
            <a:pPr marL="0">
              <a:spcBef>
                <a:spcPts val="0"/>
              </a:spcBef>
              <a:buFont typeface="Wingdings" panose="05000000000000000000" pitchFamily="2" charset="2"/>
              <a:buChar char="§"/>
            </a:pPr>
            <a:r>
              <a:rPr lang="hr-HR" sz="2000" dirty="0"/>
              <a:t>Materijali za učenje</a:t>
            </a:r>
            <a:endParaRPr lang="hr-HR" sz="2000" dirty="0">
              <a:ea typeface="Calibri"/>
              <a:cs typeface="Calibri"/>
            </a:endParaRPr>
          </a:p>
          <a:p>
            <a:pPr marL="0">
              <a:spcBef>
                <a:spcPts val="0"/>
              </a:spcBef>
              <a:buFont typeface="Wingdings" panose="05000000000000000000" pitchFamily="2" charset="2"/>
              <a:buChar char="§"/>
            </a:pPr>
            <a:r>
              <a:rPr lang="hr-HR" sz="2000" dirty="0"/>
              <a:t>…</a:t>
            </a:r>
            <a:endParaRPr lang="hr-HR" sz="2000" dirty="0">
              <a:ea typeface="Calibri"/>
              <a:cs typeface="Calibri"/>
            </a:endParaRPr>
          </a:p>
          <a:p>
            <a:endParaRPr lang="hr-HR" dirty="0"/>
          </a:p>
          <a:p>
            <a:pPr lvl="1"/>
            <a:endParaRPr lang="hr-HR" sz="2000" dirty="0">
              <a:ea typeface="Calibri"/>
              <a:cs typeface="Calibri"/>
            </a:endParaRPr>
          </a:p>
          <a:p>
            <a:endParaRPr lang="hr-HR" sz="24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a:t>
            </a:fld>
            <a:endParaRPr lang="hr-HR"/>
          </a:p>
        </p:txBody>
      </p:sp>
      <p:pic>
        <p:nvPicPr>
          <p:cNvPr id="6" name="Picture 5"/>
          <p:cNvPicPr>
            <a:picLocks noChangeAspect="1"/>
          </p:cNvPicPr>
          <p:nvPr/>
        </p:nvPicPr>
        <p:blipFill>
          <a:blip r:embed="rId2"/>
          <a:stretch>
            <a:fillRect/>
          </a:stretch>
        </p:blipFill>
        <p:spPr>
          <a:xfrm>
            <a:off x="4283968" y="2727514"/>
            <a:ext cx="3816424" cy="3427874"/>
          </a:xfrm>
          <a:prstGeom prst="rect">
            <a:avLst/>
          </a:prstGeom>
        </p:spPr>
      </p:pic>
    </p:spTree>
    <p:extLst>
      <p:ext uri="{BB962C8B-B14F-4D97-AF65-F5344CB8AC3E}">
        <p14:creationId xmlns:p14="http://schemas.microsoft.com/office/powerpoint/2010/main" val="8841740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Istraživanje značajki AI teksta </a:t>
            </a:r>
            <a:endParaRPr lang="en-US" dirty="0"/>
          </a:p>
        </p:txBody>
      </p:sp>
      <p:sp>
        <p:nvSpPr>
          <p:cNvPr id="3" name="Content Placeholder 2"/>
          <p:cNvSpPr>
            <a:spLocks noGrp="1"/>
          </p:cNvSpPr>
          <p:nvPr>
            <p:ph idx="1"/>
          </p:nvPr>
        </p:nvSpPr>
        <p:spPr/>
        <p:txBody>
          <a:bodyPr/>
          <a:lstStyle/>
          <a:p>
            <a:r>
              <a:rPr lang="hr-HR" sz="1800" err="1"/>
              <a:t>Desaire</a:t>
            </a:r>
            <a:r>
              <a:rPr lang="hr-HR" sz="1800"/>
              <a:t>, Heather, </a:t>
            </a:r>
            <a:r>
              <a:rPr lang="hr-HR" sz="1800" err="1"/>
              <a:t>et</a:t>
            </a:r>
            <a:r>
              <a:rPr lang="hr-HR" sz="1800"/>
              <a:t> </a:t>
            </a:r>
            <a:r>
              <a:rPr lang="hr-HR" sz="1800" err="1"/>
              <a:t>al</a:t>
            </a:r>
            <a:r>
              <a:rPr lang="hr-HR" sz="1800"/>
              <a:t>. "</a:t>
            </a:r>
            <a:r>
              <a:rPr lang="hr-HR" sz="1800" err="1"/>
              <a:t>Distinguishing</a:t>
            </a:r>
            <a:r>
              <a:rPr lang="hr-HR" sz="1800"/>
              <a:t> </a:t>
            </a:r>
            <a:r>
              <a:rPr lang="hr-HR" sz="1800" err="1"/>
              <a:t>academic</a:t>
            </a:r>
            <a:r>
              <a:rPr lang="hr-HR" sz="1800"/>
              <a:t> </a:t>
            </a:r>
            <a:r>
              <a:rPr lang="hr-HR" sz="1800" err="1"/>
              <a:t>science</a:t>
            </a:r>
            <a:r>
              <a:rPr lang="hr-HR" sz="1800"/>
              <a:t> </a:t>
            </a:r>
            <a:r>
              <a:rPr lang="hr-HR" sz="1800" err="1"/>
              <a:t>writing</a:t>
            </a:r>
            <a:r>
              <a:rPr lang="hr-HR" sz="1800"/>
              <a:t> </a:t>
            </a:r>
            <a:r>
              <a:rPr lang="hr-HR" sz="1800" err="1"/>
              <a:t>from</a:t>
            </a:r>
            <a:r>
              <a:rPr lang="hr-HR" sz="1800"/>
              <a:t> </a:t>
            </a:r>
            <a:r>
              <a:rPr lang="hr-HR" sz="1800" err="1"/>
              <a:t>humans</a:t>
            </a:r>
            <a:r>
              <a:rPr lang="hr-HR" sz="1800"/>
              <a:t> </a:t>
            </a:r>
            <a:r>
              <a:rPr lang="hr-HR" sz="1800" err="1"/>
              <a:t>or</a:t>
            </a:r>
            <a:r>
              <a:rPr lang="hr-HR" sz="1800"/>
              <a:t> </a:t>
            </a:r>
            <a:r>
              <a:rPr lang="hr-HR" sz="1800" err="1"/>
              <a:t>ChatGPT</a:t>
            </a:r>
            <a:r>
              <a:rPr lang="hr-HR" sz="1800"/>
              <a:t> </a:t>
            </a:r>
            <a:r>
              <a:rPr lang="hr-HR" sz="1800" err="1"/>
              <a:t>with</a:t>
            </a:r>
            <a:r>
              <a:rPr lang="hr-HR" sz="1800"/>
              <a:t> </a:t>
            </a:r>
            <a:r>
              <a:rPr lang="hr-HR" sz="1800" err="1"/>
              <a:t>over</a:t>
            </a:r>
            <a:r>
              <a:rPr lang="hr-HR" sz="1800"/>
              <a:t> 99% </a:t>
            </a:r>
            <a:r>
              <a:rPr lang="hr-HR" sz="1800" err="1"/>
              <a:t>accuracy</a:t>
            </a:r>
            <a:r>
              <a:rPr lang="hr-HR" sz="1800"/>
              <a:t> </a:t>
            </a:r>
            <a:r>
              <a:rPr lang="hr-HR" sz="1800" err="1"/>
              <a:t>using</a:t>
            </a:r>
            <a:r>
              <a:rPr lang="hr-HR" sz="1800"/>
              <a:t> </a:t>
            </a:r>
            <a:r>
              <a:rPr lang="hr-HR" sz="1800" err="1"/>
              <a:t>off-the-shelf</a:t>
            </a:r>
            <a:r>
              <a:rPr lang="hr-HR" sz="1800"/>
              <a:t> </a:t>
            </a:r>
            <a:r>
              <a:rPr lang="hr-HR" sz="1800" err="1"/>
              <a:t>machine</a:t>
            </a:r>
            <a:r>
              <a:rPr lang="hr-HR" sz="1800"/>
              <a:t> </a:t>
            </a:r>
            <a:r>
              <a:rPr lang="hr-HR" sz="1800" err="1"/>
              <a:t>learning</a:t>
            </a:r>
            <a:r>
              <a:rPr lang="hr-HR" sz="1800"/>
              <a:t> </a:t>
            </a:r>
            <a:r>
              <a:rPr lang="hr-HR" sz="1800" err="1"/>
              <a:t>tools</a:t>
            </a:r>
            <a:r>
              <a:rPr lang="hr-HR" sz="1800"/>
              <a:t>." </a:t>
            </a:r>
            <a:r>
              <a:rPr lang="hr-HR" sz="1800" i="1" err="1"/>
              <a:t>Cell</a:t>
            </a:r>
            <a:r>
              <a:rPr lang="hr-HR" sz="1800" i="1"/>
              <a:t> </a:t>
            </a:r>
            <a:r>
              <a:rPr lang="hr-HR" sz="1800" i="1" err="1"/>
              <a:t>Reports</a:t>
            </a:r>
            <a:r>
              <a:rPr lang="hr-HR" sz="1800" i="1"/>
              <a:t> </a:t>
            </a:r>
            <a:r>
              <a:rPr lang="hr-HR" sz="1800" i="1" err="1"/>
              <a:t>Physical</a:t>
            </a:r>
            <a:r>
              <a:rPr lang="hr-HR" sz="1800" i="1"/>
              <a:t> Science</a:t>
            </a:r>
            <a:r>
              <a:rPr lang="hr-HR" sz="1800"/>
              <a:t> (2023).</a:t>
            </a:r>
          </a:p>
          <a:p>
            <a:r>
              <a:rPr lang="hr-HR" sz="2000" dirty="0"/>
              <a:t>Klasifikacija: čovjek vs. </a:t>
            </a:r>
            <a:r>
              <a:rPr lang="hr-HR" sz="2000" dirty="0" err="1"/>
              <a:t>ChatGPT</a:t>
            </a:r>
            <a:endParaRPr lang="hr-HR" sz="2000" dirty="0" err="1">
              <a:ea typeface="Calibri"/>
              <a:cs typeface="Calibri"/>
            </a:endParaRPr>
          </a:p>
          <a:p>
            <a:r>
              <a:rPr lang="hr-HR" sz="2000" dirty="0"/>
              <a:t>Podatkovni skup: 192 dokumenta</a:t>
            </a:r>
            <a:endParaRPr lang="hr-HR" sz="2000" dirty="0">
              <a:ea typeface="Calibri"/>
              <a:cs typeface="Calibri"/>
            </a:endParaRPr>
          </a:p>
          <a:p>
            <a:r>
              <a:rPr lang="hr-HR" sz="2000" dirty="0"/>
              <a:t>Članci iz časopisa Science</a:t>
            </a:r>
            <a:endParaRPr lang="hr-HR" sz="2000" dirty="0">
              <a:ea typeface="Calibri"/>
              <a:cs typeface="Calibri"/>
            </a:endParaRPr>
          </a:p>
          <a:p>
            <a:r>
              <a:rPr lang="hr-HR" sz="2000" dirty="0"/>
              <a:t>Klasifikacijski model: </a:t>
            </a:r>
            <a:r>
              <a:rPr lang="hr-HR" sz="2000" dirty="0" err="1"/>
              <a:t>XGBoost</a:t>
            </a:r>
            <a:r>
              <a:rPr lang="hr-HR" sz="2000" dirty="0"/>
              <a:t> </a:t>
            </a: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40</a:t>
            </a:fld>
            <a:endParaRPr lang="hr-H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605" y="2218135"/>
            <a:ext cx="1872208" cy="1872208"/>
          </a:xfrm>
          <a:prstGeom prst="rect">
            <a:avLst/>
          </a:prstGeom>
        </p:spPr>
      </p:pic>
      <p:pic>
        <p:nvPicPr>
          <p:cNvPr id="8" name="Picture 7"/>
          <p:cNvPicPr>
            <a:picLocks noChangeAspect="1"/>
          </p:cNvPicPr>
          <p:nvPr/>
        </p:nvPicPr>
        <p:blipFill>
          <a:blip r:embed="rId3"/>
          <a:stretch>
            <a:fillRect/>
          </a:stretch>
        </p:blipFill>
        <p:spPr>
          <a:xfrm>
            <a:off x="423529" y="4204857"/>
            <a:ext cx="8601075" cy="2219325"/>
          </a:xfrm>
          <a:prstGeom prst="rect">
            <a:avLst/>
          </a:prstGeom>
        </p:spPr>
      </p:pic>
    </p:spTree>
    <p:extLst>
      <p:ext uri="{BB962C8B-B14F-4D97-AF65-F5344CB8AC3E}">
        <p14:creationId xmlns:p14="http://schemas.microsoft.com/office/powerpoint/2010/main" val="374912603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Razlike u stilu pisanja ljudi i AI</a:t>
            </a:r>
            <a:endParaRPr lang="en-US" dirty="0"/>
          </a:p>
        </p:txBody>
      </p:sp>
      <p:sp>
        <p:nvSpPr>
          <p:cNvPr id="3" name="Content Placeholder 2"/>
          <p:cNvSpPr>
            <a:spLocks noGrp="1"/>
          </p:cNvSpPr>
          <p:nvPr>
            <p:ph idx="1"/>
          </p:nvPr>
        </p:nvSpPr>
        <p:spPr/>
        <p:txBody>
          <a:bodyPr/>
          <a:lstStyle/>
          <a:p>
            <a:r>
              <a:rPr lang="hr-HR" sz="2400"/>
              <a:t>Znanstvenici: </a:t>
            </a:r>
            <a:endParaRPr lang="hr-HR" sz="2400" dirty="0">
              <a:ea typeface="Calibri"/>
              <a:cs typeface="Calibri"/>
            </a:endParaRPr>
          </a:p>
          <a:p>
            <a:r>
              <a:rPr lang="hr-HR" sz="2000" dirty="0"/>
              <a:t>Imaju bogatiji rječnik, pišu duže odlomke koji sadrže više različitih riječi u odnosu na </a:t>
            </a:r>
            <a:r>
              <a:rPr lang="hr-HR" sz="2000" dirty="0" err="1"/>
              <a:t>ChatGPT</a:t>
            </a:r>
            <a:r>
              <a:rPr lang="hr-HR" sz="2000" dirty="0"/>
              <a:t> (Najveća razlikovna obilježja bili su broj rečenica po odlomku i ukupan broj riječi po odlomku.).</a:t>
            </a:r>
            <a:endParaRPr lang="hr-HR" sz="2000" dirty="0">
              <a:ea typeface="Calibri"/>
              <a:cs typeface="Calibri"/>
            </a:endParaRPr>
          </a:p>
          <a:p>
            <a:r>
              <a:rPr lang="hr-HR" sz="2000" dirty="0"/>
              <a:t>Koriste interpunkcijske znakovi poput upitnika, zagrada, točke i zareza češće nego </a:t>
            </a:r>
            <a:r>
              <a:rPr lang="hr-HR" sz="2000" dirty="0" err="1"/>
              <a:t>ChatGPT</a:t>
            </a:r>
            <a:endParaRPr lang="hr-HR" sz="2000" dirty="0" err="1">
              <a:ea typeface="Calibri"/>
              <a:cs typeface="Calibri"/>
            </a:endParaRPr>
          </a:p>
          <a:p>
            <a:r>
              <a:rPr lang="hr-HR" sz="2000" dirty="0"/>
              <a:t>Precizniji su i pružaju specifične informacije o brojkama ili drugim imenima znanstvenika u odnosu na </a:t>
            </a:r>
            <a:r>
              <a:rPr lang="hr-HR" sz="2000" dirty="0" err="1"/>
              <a:t>ChatGPT</a:t>
            </a:r>
            <a:endParaRPr lang="hr-HR" sz="2000" dirty="0" err="1">
              <a:ea typeface="Calibri"/>
              <a:cs typeface="Calibri"/>
            </a:endParaRPr>
          </a:p>
          <a:p>
            <a:r>
              <a:rPr lang="hr-HR" sz="2000" dirty="0"/>
              <a:t>Pravi znanstveni radovi također koriste riječi za neodređenost (koje otvaraju više mogućnosti interpretacije jezik) – poput:  „</a:t>
            </a:r>
            <a:r>
              <a:rPr lang="hr-HR" sz="2000" dirty="0" err="1"/>
              <a:t>however</a:t>
            </a:r>
            <a:r>
              <a:rPr lang="hr-HR" sz="2000" dirty="0"/>
              <a:t>", "but", "</a:t>
            </a:r>
            <a:r>
              <a:rPr lang="hr-HR" sz="2000" dirty="0" err="1"/>
              <a:t>although</a:t>
            </a:r>
            <a:r>
              <a:rPr lang="hr-HR" sz="2000" dirty="0"/>
              <a:t>", "</a:t>
            </a:r>
            <a:r>
              <a:rPr lang="hr-HR" sz="2000" dirty="0" err="1"/>
              <a:t>this</a:t>
            </a:r>
            <a:r>
              <a:rPr lang="hr-HR" sz="2000" dirty="0"/>
              <a:t>" </a:t>
            </a:r>
            <a:r>
              <a:rPr lang="hr-HR" sz="2000" dirty="0" err="1"/>
              <a:t>and</a:t>
            </a:r>
            <a:r>
              <a:rPr lang="hr-HR" sz="2000" dirty="0"/>
              <a:t> "</a:t>
            </a:r>
            <a:r>
              <a:rPr lang="hr-HR" sz="2000" dirty="0" err="1"/>
              <a:t>because</a:t>
            </a:r>
            <a:r>
              <a:rPr lang="hr-HR" sz="2000" dirty="0"/>
              <a:t>".</a:t>
            </a:r>
            <a:endParaRPr lang="hr-HR" sz="2000" dirty="0">
              <a:ea typeface="Calibri"/>
              <a:cs typeface="Calibri"/>
            </a:endParaRPr>
          </a:p>
          <a:p>
            <a:endParaRPr lang="hr-HR" sz="24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41</a:t>
            </a:fld>
            <a:endParaRPr lang="hr-HR"/>
          </a:p>
        </p:txBody>
      </p:sp>
    </p:spTree>
    <p:extLst>
      <p:ext uri="{BB962C8B-B14F-4D97-AF65-F5344CB8AC3E}">
        <p14:creationId xmlns:p14="http://schemas.microsoft.com/office/powerpoint/2010/main" val="19895247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AI alati - primjeri</a:t>
            </a:r>
            <a:endParaRPr lang="en-US" dirty="0"/>
          </a:p>
        </p:txBody>
      </p:sp>
      <p:sp>
        <p:nvSpPr>
          <p:cNvPr id="3" name="Content Placeholder 2"/>
          <p:cNvSpPr>
            <a:spLocks noGrp="1"/>
          </p:cNvSpPr>
          <p:nvPr>
            <p:ph idx="1"/>
          </p:nvPr>
        </p:nvSpPr>
        <p:spPr/>
        <p:txBody>
          <a:bodyPr/>
          <a:lstStyle/>
          <a:p>
            <a:r>
              <a:rPr lang="hr-HR" dirty="0"/>
              <a:t>Alati za provjeru je li text generiran od strane AI</a:t>
            </a:r>
          </a:p>
          <a:p>
            <a:pPr lvl="1"/>
            <a:r>
              <a:rPr lang="hr-HR" dirty="0"/>
              <a:t>Undetectable, </a:t>
            </a:r>
            <a:r>
              <a:rPr lang="en-US" u="sng" dirty="0"/>
              <a:t>undetectable.ai</a:t>
            </a:r>
            <a:endParaRPr lang="hr-HR" u="sng" dirty="0"/>
          </a:p>
          <a:p>
            <a:pPr lvl="1"/>
            <a:r>
              <a:rPr lang="hr-HR" dirty="0"/>
              <a:t>CopyLeaks, </a:t>
            </a:r>
            <a:r>
              <a:rPr lang="en-US" u="sng" dirty="0"/>
              <a:t>copyleaks.com</a:t>
            </a:r>
            <a:endParaRPr lang="hr-HR" u="sng" dirty="0"/>
          </a:p>
          <a:p>
            <a:pPr lvl="1"/>
            <a:r>
              <a:rPr lang="hr-HR" dirty="0"/>
              <a:t>Originality, </a:t>
            </a:r>
            <a:r>
              <a:rPr lang="en-US" u="sng" dirty="0"/>
              <a:t>originality.ai</a:t>
            </a:r>
            <a:endParaRPr lang="hr-HR" u="sng" dirty="0"/>
          </a:p>
          <a:p>
            <a:pPr lvl="1"/>
            <a:r>
              <a:rPr lang="hr-HR" dirty="0"/>
              <a:t>GPTZero, </a:t>
            </a:r>
            <a:r>
              <a:rPr lang="en-US" u="sng" dirty="0"/>
              <a:t>gptzero.me</a:t>
            </a:r>
            <a:endParaRPr lang="hr-HR" u="sng" dirty="0"/>
          </a:p>
          <a:p>
            <a:pPr lvl="1"/>
            <a:r>
              <a:rPr lang="hr-HR" dirty="0"/>
              <a:t>Winston, </a:t>
            </a:r>
            <a:r>
              <a:rPr lang="hr-HR" u="sng" dirty="0"/>
              <a:t>gowinston.ai</a:t>
            </a:r>
          </a:p>
          <a:p>
            <a:pPr lvl="1"/>
            <a:r>
              <a:rPr lang="hr-HR" dirty="0"/>
              <a:t>CrossPlag, </a:t>
            </a:r>
            <a:r>
              <a:rPr lang="hr-HR" u="sng" dirty="0"/>
              <a:t>crossplag.com</a:t>
            </a:r>
          </a:p>
          <a:p>
            <a:pPr lvl="1"/>
            <a:r>
              <a:rPr lang="hr-HR" dirty="0"/>
              <a:t>Writer, </a:t>
            </a:r>
            <a:r>
              <a:rPr lang="hr-HR" u="sng" dirty="0"/>
              <a:t>writer.com</a:t>
            </a:r>
            <a:r>
              <a:rPr lang="hr-HR" dirty="0"/>
              <a:t>  </a:t>
            </a:r>
            <a:endParaRPr lang="hr-HR" u="sng" dirty="0"/>
          </a:p>
          <a:p>
            <a:pPr lvl="1"/>
            <a:r>
              <a:rPr lang="hr-HR" dirty="0"/>
              <a:t>GLTR (2019)  </a:t>
            </a:r>
          </a:p>
          <a:p>
            <a:pPr lvl="1"/>
            <a:r>
              <a:rPr lang="hr-HR" dirty="0"/>
              <a:t>...</a:t>
            </a: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42</a:t>
            </a:fld>
            <a:endParaRPr lang="hr-HR"/>
          </a:p>
        </p:txBody>
      </p:sp>
    </p:spTree>
    <p:extLst>
      <p:ext uri="{BB962C8B-B14F-4D97-AF65-F5344CB8AC3E}">
        <p14:creationId xmlns:p14="http://schemas.microsoft.com/office/powerpoint/2010/main" val="38918962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dirty="0"/>
              <a:t>Budući trendovi?</a:t>
            </a:r>
            <a:endParaRPr lang="en-US" sz="36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43</a:t>
            </a:fld>
            <a:endParaRPr lang="hr-H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48880"/>
            <a:ext cx="8349236" cy="3399827"/>
          </a:xfrm>
          <a:prstGeom prst="rect">
            <a:avLst/>
          </a:prstGeom>
        </p:spPr>
      </p:pic>
    </p:spTree>
    <p:extLst>
      <p:ext uri="{BB962C8B-B14F-4D97-AF65-F5344CB8AC3E}">
        <p14:creationId xmlns:p14="http://schemas.microsoft.com/office/powerpoint/2010/main" val="28334163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Zaključak </a:t>
            </a:r>
            <a:endParaRPr lang="en-US" dirty="0"/>
          </a:p>
        </p:txBody>
      </p:sp>
      <p:sp>
        <p:nvSpPr>
          <p:cNvPr id="3" name="Content Placeholder 2"/>
          <p:cNvSpPr>
            <a:spLocks noGrp="1"/>
          </p:cNvSpPr>
          <p:nvPr>
            <p:ph idx="1"/>
          </p:nvPr>
        </p:nvSpPr>
        <p:spPr/>
        <p:txBody>
          <a:bodyPr/>
          <a:lstStyle/>
          <a:p>
            <a:r>
              <a:rPr lang="hr-HR" sz="2400" dirty="0"/>
              <a:t>Brojne su prednosti, ali i izazovi korištenja AI u znanosti</a:t>
            </a:r>
            <a:endParaRPr lang="hr-HR" sz="2400" dirty="0">
              <a:ea typeface="Calibri"/>
              <a:cs typeface="Calibri"/>
            </a:endParaRPr>
          </a:p>
          <a:p>
            <a:r>
              <a:rPr lang="hr-HR" sz="2400" b="1" dirty="0"/>
              <a:t>Otvorena znanost u kontekstu AI – nužna </a:t>
            </a:r>
            <a:endParaRPr lang="hr-HR" sz="2400" b="1" dirty="0">
              <a:ea typeface="Calibri"/>
              <a:cs typeface="Calibri"/>
            </a:endParaRPr>
          </a:p>
          <a:p>
            <a:pPr lvl="1"/>
            <a:r>
              <a:rPr lang="hr-HR" sz="2000" dirty="0"/>
              <a:t>Osigurava transparentnost i pouzdanost istraživanja</a:t>
            </a:r>
            <a:endParaRPr lang="hr-HR" sz="2000" dirty="0">
              <a:ea typeface="Calibri"/>
              <a:cs typeface="Calibri"/>
            </a:endParaRPr>
          </a:p>
          <a:p>
            <a:pPr lvl="1"/>
            <a:r>
              <a:rPr lang="hr-HR" sz="2000" dirty="0"/>
              <a:t>Osigurava povjerenje i integritet</a:t>
            </a:r>
            <a:endParaRPr lang="hr-HR" sz="2000" dirty="0">
              <a:ea typeface="Calibri"/>
              <a:cs typeface="Calibri"/>
            </a:endParaRPr>
          </a:p>
          <a:p>
            <a:pPr lvl="1"/>
            <a:r>
              <a:rPr lang="hr-HR" sz="2000" dirty="0"/>
              <a:t>Omogućava </a:t>
            </a:r>
            <a:r>
              <a:rPr lang="hr-HR" sz="2000" dirty="0" err="1"/>
              <a:t>reproducibilnost</a:t>
            </a:r>
            <a:r>
              <a:rPr lang="hr-HR" sz="2000" dirty="0"/>
              <a:t> algoritama</a:t>
            </a:r>
            <a:endParaRPr lang="hr-HR" sz="2000" dirty="0">
              <a:ea typeface="Calibri"/>
              <a:cs typeface="Calibri"/>
            </a:endParaRPr>
          </a:p>
          <a:p>
            <a:pPr lvl="1"/>
            <a:r>
              <a:rPr lang="hr-HR" sz="2000" dirty="0"/>
              <a:t>Omogućava brži razvoj znanosti ako svi mogu koristiti sve resurse</a:t>
            </a:r>
            <a:endParaRPr lang="hr-HR" sz="2000" dirty="0">
              <a:ea typeface="Calibri"/>
              <a:cs typeface="Calibri"/>
            </a:endParaRPr>
          </a:p>
          <a:p>
            <a:r>
              <a:rPr lang="hr-HR" sz="2400" dirty="0"/>
              <a:t>Važna je etičnost, odgovornost, kritičnost i akademska čestitost u kontekstu AI</a:t>
            </a:r>
            <a:endParaRPr lang="hr-HR" sz="2400" dirty="0">
              <a:ea typeface="Calibri"/>
              <a:cs typeface="Calibri"/>
            </a:endParaRPr>
          </a:p>
          <a:p>
            <a:pPr lvl="1"/>
            <a:r>
              <a:rPr lang="hr-HR" sz="2000" dirty="0"/>
              <a:t>Politike za korištenje i razvoj AI u akademskoj zajednici</a:t>
            </a:r>
            <a:endParaRPr lang="hr-HR" sz="2000" dirty="0">
              <a:ea typeface="Calibri"/>
              <a:cs typeface="Calibri"/>
            </a:endParaRPr>
          </a:p>
          <a:p>
            <a:pPr lvl="1"/>
            <a:r>
              <a:rPr lang="hr-HR" sz="2000" dirty="0"/>
              <a:t>Sveučilište u Rijeci izrađuje Politiku korištenja AI alata u znanosti i nastavi.</a:t>
            </a:r>
            <a:endParaRPr lang="hr-HR" sz="2000" dirty="0">
              <a:ea typeface="Calibri"/>
              <a:cs typeface="Calibri"/>
            </a:endParaRPr>
          </a:p>
          <a:p>
            <a:endParaRPr lang="hr-HR" sz="24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44</a:t>
            </a:fld>
            <a:endParaRPr lang="hr-H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707904" y="88379"/>
            <a:ext cx="1329259" cy="1329259"/>
          </a:xfrm>
          <a:prstGeom prst="rect">
            <a:avLst/>
          </a:prstGeom>
          <a:noFill/>
          <a:ln w="9525">
            <a:noFill/>
            <a:miter lim="800000"/>
            <a:headEnd/>
            <a:tailEnd/>
          </a:ln>
          <a:effectLst/>
        </p:spPr>
      </p:pic>
    </p:spTree>
    <p:extLst>
      <p:ext uri="{BB962C8B-B14F-4D97-AF65-F5344CB8AC3E}">
        <p14:creationId xmlns:p14="http://schemas.microsoft.com/office/powerpoint/2010/main" val="41996408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Reference</a:t>
            </a:r>
            <a:endParaRPr lang="en-US" dirty="0"/>
          </a:p>
        </p:txBody>
      </p:sp>
      <p:sp>
        <p:nvSpPr>
          <p:cNvPr id="3" name="Content Placeholder 2"/>
          <p:cNvSpPr>
            <a:spLocks noGrp="1"/>
          </p:cNvSpPr>
          <p:nvPr>
            <p:ph idx="1"/>
          </p:nvPr>
        </p:nvSpPr>
        <p:spPr/>
        <p:txBody>
          <a:bodyPr/>
          <a:lstStyle/>
          <a:p>
            <a:r>
              <a:rPr lang="en-US" sz="1800" dirty="0">
                <a:hlinkClick r:id="rId3"/>
              </a:rPr>
              <a:t>https://www.solulab.com/top-generative-ai-trends/</a:t>
            </a:r>
            <a:endParaRPr lang="hr-HR" sz="1800" dirty="0"/>
          </a:p>
          <a:p>
            <a:r>
              <a:rPr lang="hr-HR" sz="1800" dirty="0">
                <a:hlinkClick r:id="rId4"/>
              </a:rPr>
              <a:t>https://jalammar.github.io/how-gpt3-works-visualizations-animations/</a:t>
            </a:r>
            <a:endParaRPr lang="hr-HR" sz="1800" dirty="0"/>
          </a:p>
          <a:p>
            <a:r>
              <a:rPr lang="hr-HR" sz="1800" dirty="0">
                <a:hlinkClick r:id="rId5"/>
              </a:rPr>
              <a:t>https://www.archdaily.com/982243/algorithms-and-aesthetics-the-future-of-generative-design</a:t>
            </a:r>
            <a:r>
              <a:rPr lang="hr-HR" sz="1800" dirty="0"/>
              <a:t> </a:t>
            </a:r>
          </a:p>
          <a:p>
            <a:r>
              <a:rPr lang="hr-HR" sz="1800" dirty="0">
                <a:hlinkClick r:id="rId6"/>
              </a:rPr>
              <a:t>https://www.archistar.ai/blog/4-examples-of-generative-design-in-action/</a:t>
            </a:r>
            <a:r>
              <a:rPr lang="hr-HR" sz="1800" dirty="0"/>
              <a:t> </a:t>
            </a:r>
          </a:p>
          <a:p>
            <a:r>
              <a:rPr lang="hr-HR" sz="1800" dirty="0">
                <a:hlinkClick r:id="rId7"/>
              </a:rPr>
              <a:t>https://www.digitalengineering247.com/article/ai-generative-design-and-the-next-gen-engineer/</a:t>
            </a:r>
            <a:r>
              <a:rPr lang="hr-HR" sz="1800" dirty="0"/>
              <a:t>    </a:t>
            </a:r>
          </a:p>
          <a:p>
            <a:r>
              <a:rPr lang="en-US" sz="1800" dirty="0">
                <a:hlinkClick r:id="rId8"/>
              </a:rPr>
              <a:t>https://news.mit.edu/2023/generative-ai-must-innovate-engineering-design-1019</a:t>
            </a:r>
            <a:endParaRPr lang="hr-HR" sz="1800" dirty="0"/>
          </a:p>
          <a:p>
            <a:r>
              <a:rPr lang="en-US" sz="1800" dirty="0">
                <a:hlinkClick r:id="rId9"/>
              </a:rPr>
              <a:t>https://openai.com/blog/new-ai-classifier-for-indicating-ai-written-text</a:t>
            </a:r>
            <a:r>
              <a:rPr lang="hr-HR" sz="1800" dirty="0"/>
              <a:t> </a:t>
            </a:r>
            <a:endParaRPr lang="en-US" sz="1800"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45</a:t>
            </a:fld>
            <a:endParaRPr lang="hr-HR"/>
          </a:p>
        </p:txBody>
      </p:sp>
    </p:spTree>
    <p:extLst>
      <p:ext uri="{BB962C8B-B14F-4D97-AF65-F5344CB8AC3E}">
        <p14:creationId xmlns:p14="http://schemas.microsoft.com/office/powerpoint/2010/main" val="269688892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r>
              <a:rPr lang="hr-HR" sz="3200" b="1" dirty="0"/>
              <a:t>Umjetna inteligencija u otvorenoj znanosti – novi izazovi pred istraživačima</a:t>
            </a:r>
            <a:br>
              <a:rPr lang="hr-HR" sz="1800" dirty="0"/>
            </a:br>
            <a:endParaRPr lang="hr-HR" sz="1800" dirty="0"/>
          </a:p>
        </p:txBody>
      </p:sp>
      <p:sp>
        <p:nvSpPr>
          <p:cNvPr id="3" name="Subtitle 2"/>
          <p:cNvSpPr>
            <a:spLocks noGrp="1"/>
          </p:cNvSpPr>
          <p:nvPr>
            <p:ph type="subTitle" idx="1"/>
          </p:nvPr>
        </p:nvSpPr>
        <p:spPr/>
        <p:txBody>
          <a:bodyPr rtlCol="0">
            <a:normAutofit/>
          </a:bodyPr>
          <a:lstStyle/>
          <a:p>
            <a:r>
              <a:rPr lang="hr-HR" sz="2400"/>
              <a:t>Prof. dr. sc. Ana Meštrović</a:t>
            </a:r>
            <a:endParaRPr lang="hr-HR" sz="2400">
              <a:ea typeface="Calibri"/>
              <a:cs typeface="Calibri"/>
            </a:endParaRPr>
          </a:p>
          <a:p>
            <a:r>
              <a:rPr lang="hr-HR" sz="2400"/>
              <a:t>Sveučilište u Rijeci, Fakultet informatike i digitalnih tehnologija</a:t>
            </a:r>
            <a:endParaRPr lang="hr-HR" sz="2400">
              <a:ea typeface="Calibri"/>
              <a:cs typeface="Calibri"/>
            </a:endParaRPr>
          </a:p>
          <a:p>
            <a:r>
              <a:rPr lang="hr-HR" sz="2400"/>
              <a:t>Laboratorij za semantičke tehnologije</a:t>
            </a:r>
            <a:endParaRPr lang="hr-HR" sz="2400">
              <a:ea typeface="Calibri"/>
              <a:cs typeface="Calibri"/>
            </a:endParaRPr>
          </a:p>
        </p:txBody>
      </p:sp>
    </p:spTree>
    <p:extLst>
      <p:ext uri="{BB962C8B-B14F-4D97-AF65-F5344CB8AC3E}">
        <p14:creationId xmlns:p14="http://schemas.microsoft.com/office/powerpoint/2010/main" val="357109947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dirty="0"/>
              <a:t>Istraživanje: koliko znanstvenici koriste AI</a:t>
            </a:r>
            <a:endParaRPr lang="en-US" sz="3600" dirty="0"/>
          </a:p>
        </p:txBody>
      </p:sp>
      <p:sp>
        <p:nvSpPr>
          <p:cNvPr id="3" name="Content Placeholder 2"/>
          <p:cNvSpPr>
            <a:spLocks noGrp="1"/>
          </p:cNvSpPr>
          <p:nvPr>
            <p:ph idx="1"/>
          </p:nvPr>
        </p:nvSpPr>
        <p:spPr/>
        <p:txBody>
          <a:bodyPr/>
          <a:lstStyle/>
          <a:p>
            <a:r>
              <a:rPr lang="hr-HR" sz="2000" dirty="0"/>
              <a:t>Što znanstvenici misle – utjecaj AI na istraživanje </a:t>
            </a:r>
            <a:endParaRPr lang="en-US" sz="2000" dirty="0"/>
          </a:p>
          <a:p>
            <a:endParaRPr lang="en-US" sz="2000"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47</a:t>
            </a:fld>
            <a:endParaRPr lang="hr-HR"/>
          </a:p>
        </p:txBody>
      </p:sp>
      <p:pic>
        <p:nvPicPr>
          <p:cNvPr id="6146" name="Picture 2" descr="https://media.nature.com/lw767/magazine-assets/d41586-023-02980-0/d41586-023-02980-0_260756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42673"/>
            <a:ext cx="3744416" cy="42373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edia.nature.com/lw767/magazine-assets/d41586-023-02980-0/d41586-023-02980-0_2607569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336" y="2429582"/>
            <a:ext cx="4249806" cy="402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618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Politike časopisa o korištenju AI</a:t>
            </a:r>
            <a:endParaRPr lang="en-US" dirty="0"/>
          </a:p>
        </p:txBody>
      </p:sp>
      <p:sp>
        <p:nvSpPr>
          <p:cNvPr id="3" name="Content Placeholder 2"/>
          <p:cNvSpPr>
            <a:spLocks noGrp="1"/>
          </p:cNvSpPr>
          <p:nvPr>
            <p:ph idx="1"/>
          </p:nvPr>
        </p:nvSpPr>
        <p:spPr/>
        <p:txBody>
          <a:bodyPr/>
          <a:lstStyle/>
          <a:p>
            <a:r>
              <a:rPr lang="hr-HR" sz="2400"/>
              <a:t>Urednici znanstvenih časopisa donose politike o tome kako se postaviti prema korištenju alata temeljenih na AI u izradi znanstvenih radova</a:t>
            </a:r>
            <a:endParaRPr lang="hr-HR" sz="2400">
              <a:ea typeface="Calibri"/>
              <a:cs typeface="Calibri"/>
            </a:endParaRPr>
          </a:p>
          <a:p>
            <a:pPr lvl="1"/>
            <a:r>
              <a:rPr lang="hr-HR" sz="2000" dirty="0"/>
              <a:t>Dozvoljava se korištenje AI za stiliziranje i poboljšanje čitljivosti teksta</a:t>
            </a:r>
            <a:endParaRPr lang="hr-HR" sz="2000" dirty="0">
              <a:ea typeface="Calibri"/>
              <a:cs typeface="Calibri"/>
            </a:endParaRPr>
          </a:p>
          <a:p>
            <a:pPr lvl="1"/>
            <a:r>
              <a:rPr lang="hr-HR" sz="2000" dirty="0"/>
              <a:t>Mora se navesti korištenje AI alata i/ili tehnologija ukoliko su korišteni u istraživanju</a:t>
            </a:r>
            <a:endParaRPr lang="hr-HR" sz="2000" dirty="0">
              <a:ea typeface="Calibri"/>
              <a:cs typeface="Calibri"/>
            </a:endParaRPr>
          </a:p>
          <a:p>
            <a:pPr lvl="2"/>
            <a:r>
              <a:rPr lang="hr-HR" dirty="0"/>
              <a:t>Da, ako se koriste modeli za generiranje veće količine teksta, sintetičkih podatkovnih skupova i sl. </a:t>
            </a:r>
            <a:endParaRPr lang="hr-HR" dirty="0">
              <a:ea typeface="Calibri"/>
              <a:cs typeface="Calibri"/>
            </a:endParaRPr>
          </a:p>
          <a:p>
            <a:pPr lvl="2"/>
            <a:r>
              <a:rPr lang="hr-HR" sz="2000" dirty="0"/>
              <a:t>Ne treba navoditi ako se koriste alati za provjeru pravopisa/gramatike, alati za upravljanje referencama</a:t>
            </a:r>
            <a:r>
              <a:rPr lang="hr-HR" dirty="0"/>
              <a:t> </a:t>
            </a:r>
            <a:endParaRPr lang="hr-HR" sz="1600" dirty="0"/>
          </a:p>
          <a:p>
            <a:pPr lvl="1"/>
            <a:r>
              <a:rPr lang="hr-HR" sz="2000" dirty="0"/>
              <a:t>AI alati ne navode se u vidu </a:t>
            </a:r>
            <a:r>
              <a:rPr lang="hr-HR" sz="2000" dirty="0" err="1"/>
              <a:t>ko</a:t>
            </a:r>
            <a:r>
              <a:rPr lang="hr-HR" sz="2000" dirty="0"/>
              <a:t>-autora jer to podrazumijeva niti se citiraju – autorstvo podrazumijeva odgovornosti i zaduženja koja se mogu povezati samo s ljudima, ne i sa AI alatima</a:t>
            </a:r>
            <a:endParaRPr lang="hr-HR" sz="20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48</a:t>
            </a:fld>
            <a:endParaRPr lang="hr-HR"/>
          </a:p>
        </p:txBody>
      </p:sp>
    </p:spTree>
    <p:extLst>
      <p:ext uri="{BB962C8B-B14F-4D97-AF65-F5344CB8AC3E}">
        <p14:creationId xmlns:p14="http://schemas.microsoft.com/office/powerpoint/2010/main" val="22218413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Politike časopisa o korištenju AI</a:t>
            </a:r>
            <a:endParaRPr lang="en-US" dirty="0"/>
          </a:p>
        </p:txBody>
      </p:sp>
      <p:sp>
        <p:nvSpPr>
          <p:cNvPr id="3" name="Content Placeholder 2"/>
          <p:cNvSpPr>
            <a:spLocks noGrp="1"/>
          </p:cNvSpPr>
          <p:nvPr>
            <p:ph idx="1"/>
          </p:nvPr>
        </p:nvSpPr>
        <p:spPr/>
        <p:txBody>
          <a:bodyPr/>
          <a:lstStyle/>
          <a:p>
            <a:r>
              <a:rPr lang="hr-HR" sz="2000" dirty="0"/>
              <a:t>Primjer. Elsevier, https://www.elsevier.com/about/policies-and-standards/the-use-of-generative-ai-and-ai-assisted-technologies-in-writing-for-elsevier</a:t>
            </a:r>
          </a:p>
          <a:p>
            <a:r>
              <a:rPr lang="hr-HR" sz="2000" dirty="0"/>
              <a:t>„</a:t>
            </a:r>
            <a:r>
              <a:rPr lang="en-US" sz="2000" dirty="0"/>
              <a:t>Where authors use AI and AI-assisted technologies in the writing process, these technologies should only be used to improve readability and language of the work and not to replace key authoring tasks such as producing scientific, pedagogic, or medical insights, drawing scientific conclusions, or providing clinical recommendations. Applying the technology should be done with human oversight and control and all work should be reviewed and edited carefully, because AI can generate authoritative-sounding output that can be incorrect, incomplete, or biased. The authors are ultimately responsible and accountable for the contents of the work.</a:t>
            </a:r>
            <a:r>
              <a:rPr lang="hr-HR" sz="2000" dirty="0"/>
              <a:t>”</a:t>
            </a:r>
            <a:endParaRPr lang="en-US" sz="2000"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49</a:t>
            </a:fld>
            <a:endParaRPr lang="hr-HR"/>
          </a:p>
        </p:txBody>
      </p:sp>
      <p:pic>
        <p:nvPicPr>
          <p:cNvPr id="5" name="Picture 4"/>
          <p:cNvPicPr>
            <a:picLocks noChangeAspect="1"/>
          </p:cNvPicPr>
          <p:nvPr/>
        </p:nvPicPr>
        <p:blipFill>
          <a:blip r:embed="rId2"/>
          <a:stretch>
            <a:fillRect/>
          </a:stretch>
        </p:blipFill>
        <p:spPr>
          <a:xfrm>
            <a:off x="3347864" y="5445224"/>
            <a:ext cx="3021236" cy="1001861"/>
          </a:xfrm>
          <a:prstGeom prst="rect">
            <a:avLst/>
          </a:prstGeom>
        </p:spPr>
      </p:pic>
    </p:spTree>
    <p:extLst>
      <p:ext uri="{BB962C8B-B14F-4D97-AF65-F5344CB8AC3E}">
        <p14:creationId xmlns:p14="http://schemas.microsoft.com/office/powerpoint/2010/main" val="4340798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4000" dirty="0"/>
              <a:t>Veliki jezični modeli (LLMs)</a:t>
            </a:r>
            <a:endParaRPr lang="en-US" sz="4000" dirty="0"/>
          </a:p>
        </p:txBody>
      </p:sp>
      <p:sp>
        <p:nvSpPr>
          <p:cNvPr id="3" name="Content Placeholder 2"/>
          <p:cNvSpPr>
            <a:spLocks noGrp="1"/>
          </p:cNvSpPr>
          <p:nvPr>
            <p:ph idx="1"/>
          </p:nvPr>
        </p:nvSpPr>
        <p:spPr/>
        <p:txBody>
          <a:bodyPr/>
          <a:lstStyle/>
          <a:p>
            <a:r>
              <a:rPr lang="hr-HR" sz="2000" dirty="0"/>
              <a:t>Large Language Models -&gt; trenirani na ogromnim skupovima podataka </a:t>
            </a:r>
            <a:endParaRPr lang="hr-HR" sz="2000" dirty="0">
              <a:ea typeface="Calibri"/>
              <a:cs typeface="Calibri"/>
            </a:endParaRPr>
          </a:p>
          <a:p>
            <a:r>
              <a:rPr lang="hr-HR" sz="2000" dirty="0"/>
              <a:t>Primjer. GPT-3, </a:t>
            </a:r>
            <a:r>
              <a:rPr lang="hr-HR" sz="2000" dirty="0" err="1"/>
              <a:t>OpenAI</a:t>
            </a:r>
            <a:r>
              <a:rPr lang="hr-HR" sz="2000" dirty="0"/>
              <a:t>, 2020. </a:t>
            </a:r>
            <a:endParaRPr lang="hr-HR" sz="2000" dirty="0">
              <a:ea typeface="Calibri"/>
              <a:cs typeface="Calibri"/>
            </a:endParaRPr>
          </a:p>
          <a:p>
            <a:pPr lvl="1"/>
            <a:r>
              <a:rPr lang="hr-HR" sz="1600" dirty="0"/>
              <a:t>Treniran na 300 bilijuna tokena (dijelovi teksta), 175 milijardi parametara </a:t>
            </a:r>
            <a:endParaRPr lang="hr-HR" sz="1600" dirty="0">
              <a:ea typeface="Calibri"/>
              <a:cs typeface="Calibri"/>
            </a:endParaRPr>
          </a:p>
          <a:p>
            <a:pPr lvl="1"/>
            <a:r>
              <a:rPr lang="hr-HR" sz="1600" dirty="0"/>
              <a:t>Brown, Tom, </a:t>
            </a:r>
            <a:r>
              <a:rPr lang="hr-HR" sz="1600" dirty="0" err="1"/>
              <a:t>et</a:t>
            </a:r>
            <a:r>
              <a:rPr lang="hr-HR" sz="1600" dirty="0"/>
              <a:t> </a:t>
            </a:r>
            <a:r>
              <a:rPr lang="hr-HR" sz="1600" dirty="0" err="1"/>
              <a:t>al</a:t>
            </a:r>
            <a:r>
              <a:rPr lang="hr-HR" sz="1600" dirty="0"/>
              <a:t>. "</a:t>
            </a:r>
            <a:r>
              <a:rPr lang="hr-HR" sz="1600" dirty="0" err="1"/>
              <a:t>Language</a:t>
            </a:r>
            <a:r>
              <a:rPr lang="hr-HR" sz="1600" dirty="0"/>
              <a:t> </a:t>
            </a:r>
            <a:r>
              <a:rPr lang="hr-HR" sz="1600" dirty="0" err="1"/>
              <a:t>models</a:t>
            </a:r>
            <a:r>
              <a:rPr lang="hr-HR" sz="1600" dirty="0"/>
              <a:t> are </a:t>
            </a:r>
            <a:r>
              <a:rPr lang="hr-HR" sz="1600" dirty="0" err="1"/>
              <a:t>few-shot</a:t>
            </a:r>
            <a:r>
              <a:rPr lang="hr-HR" sz="1600" dirty="0"/>
              <a:t> </a:t>
            </a:r>
            <a:r>
              <a:rPr lang="hr-HR" sz="1600" dirty="0" err="1"/>
              <a:t>learners</a:t>
            </a:r>
            <a:r>
              <a:rPr lang="hr-HR" sz="1600" dirty="0"/>
              <a:t>." </a:t>
            </a:r>
            <a:r>
              <a:rPr lang="hr-HR" sz="1600" i="1" dirty="0" err="1"/>
              <a:t>Advances</a:t>
            </a:r>
            <a:r>
              <a:rPr lang="hr-HR" sz="1600" i="1" dirty="0"/>
              <a:t> </a:t>
            </a:r>
            <a:r>
              <a:rPr lang="hr-HR" sz="1600" i="1" dirty="0" err="1"/>
              <a:t>in</a:t>
            </a:r>
            <a:r>
              <a:rPr lang="hr-HR" sz="1600" i="1" dirty="0"/>
              <a:t> </a:t>
            </a:r>
            <a:r>
              <a:rPr lang="hr-HR" sz="1600" i="1" dirty="0" err="1"/>
              <a:t>neural</a:t>
            </a:r>
            <a:r>
              <a:rPr lang="hr-HR" sz="1600" i="1" dirty="0"/>
              <a:t> </a:t>
            </a:r>
            <a:r>
              <a:rPr lang="hr-HR" sz="1600" i="1" dirty="0" err="1"/>
              <a:t>information</a:t>
            </a:r>
            <a:r>
              <a:rPr lang="hr-HR" sz="1600" i="1" dirty="0"/>
              <a:t> processing </a:t>
            </a:r>
            <a:r>
              <a:rPr lang="hr-HR" sz="1600" i="1" dirty="0" err="1"/>
              <a:t>systems</a:t>
            </a:r>
            <a:r>
              <a:rPr lang="hr-HR" sz="1600" dirty="0"/>
              <a:t> 33 (2020): 1877-1901.</a:t>
            </a:r>
            <a:endParaRPr lang="hr-HR" sz="2000" dirty="0"/>
          </a:p>
          <a:p>
            <a:r>
              <a:rPr lang="hr-HR" sz="2000" dirty="0" err="1"/>
              <a:t>Emergenta</a:t>
            </a:r>
            <a:r>
              <a:rPr lang="hr-HR" sz="2000" dirty="0"/>
              <a:t> svojstva -&gt; „promptni inženjering”</a:t>
            </a:r>
            <a:endParaRPr lang="hr-HR" sz="2000" dirty="0">
              <a:ea typeface="Calibri"/>
              <a:cs typeface="Calibri"/>
            </a:endParaRPr>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5</a:t>
            </a:fld>
            <a:endParaRPr lang="hr-H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3599558"/>
            <a:ext cx="4696489" cy="2636781"/>
          </a:xfrm>
          <a:prstGeom prst="rect">
            <a:avLst/>
          </a:prstGeom>
        </p:spPr>
      </p:pic>
      <p:pic>
        <p:nvPicPr>
          <p:cNvPr id="9" name="Picture 2" descr="OpenAI GPT-3: Language Models are Few-Shot Learners | by Soheil Tehranipour  | Analytics Vidhya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04971"/>
            <a:ext cx="4136746" cy="25313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56608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200" dirty="0"/>
              <a:t>Primjeri korištenja generativne AI u znanosti</a:t>
            </a:r>
            <a:endParaRPr lang="en-US" sz="3200" dirty="0"/>
          </a:p>
        </p:txBody>
      </p:sp>
      <p:sp>
        <p:nvSpPr>
          <p:cNvPr id="3" name="Content Placeholder 2"/>
          <p:cNvSpPr>
            <a:spLocks noGrp="1"/>
          </p:cNvSpPr>
          <p:nvPr>
            <p:ph idx="1"/>
          </p:nvPr>
        </p:nvSpPr>
        <p:spPr/>
        <p:txBody>
          <a:bodyPr/>
          <a:lstStyle/>
          <a:p>
            <a:r>
              <a:rPr lang="hr-HR" dirty="0"/>
              <a:t> </a:t>
            </a:r>
            <a:r>
              <a:rPr lang="hr-HR" sz="2400" dirty="0"/>
              <a:t>Brojne mogućnosti primjene generativne AI u istraživanju:</a:t>
            </a:r>
            <a:endParaRPr lang="hr-HR" sz="2400" dirty="0">
              <a:ea typeface="Calibri"/>
              <a:cs typeface="Calibri"/>
            </a:endParaRPr>
          </a:p>
          <a:p>
            <a:pPr lvl="1"/>
            <a:r>
              <a:rPr lang="hr-HR" sz="2000" dirty="0"/>
              <a:t>Pomoć pri pisanju tekstova znanstvenih radova, projektnih prijava </a:t>
            </a:r>
            <a:endParaRPr lang="hr-HR" sz="2000" dirty="0">
              <a:ea typeface="Calibri"/>
              <a:cs typeface="Calibri"/>
            </a:endParaRPr>
          </a:p>
          <a:p>
            <a:pPr lvl="1"/>
            <a:r>
              <a:rPr lang="hr-HR" sz="2000" dirty="0"/>
              <a:t>Pomoć u istraživanju i analizi postojećih znanstvenih radova</a:t>
            </a:r>
            <a:endParaRPr lang="hr-HR" sz="2000" dirty="0">
              <a:ea typeface="Calibri"/>
              <a:cs typeface="Calibri"/>
            </a:endParaRPr>
          </a:p>
          <a:p>
            <a:pPr lvl="1"/>
            <a:r>
              <a:rPr lang="hr-HR" sz="2000" dirty="0"/>
              <a:t>Pomoć u pisanju programskog kôda, generiranje simulacija, 3D modela i sl.</a:t>
            </a:r>
            <a:endParaRPr lang="hr-HR" sz="2000" dirty="0">
              <a:ea typeface="Calibri"/>
              <a:cs typeface="Calibri"/>
            </a:endParaRPr>
          </a:p>
          <a:p>
            <a:pPr lvl="1"/>
            <a:r>
              <a:rPr lang="hr-HR" sz="2000" dirty="0"/>
              <a:t>Generiranje sintetičkih podatkovnih skupova</a:t>
            </a:r>
            <a:endParaRPr lang="hr-HR" sz="2000" dirty="0">
              <a:ea typeface="Calibri"/>
              <a:cs typeface="Calibri"/>
            </a:endParaRPr>
          </a:p>
          <a:p>
            <a:pPr lvl="1"/>
            <a:r>
              <a:rPr lang="hr-HR" sz="2000" dirty="0"/>
              <a:t>Dizajniranje optimalnih elemenata za različite sustave</a:t>
            </a:r>
            <a:endParaRPr lang="hr-HR" sz="2000" dirty="0">
              <a:solidFill>
                <a:srgbClr val="FF0000"/>
              </a:solidFill>
            </a:endParaRPr>
          </a:p>
          <a:p>
            <a:pPr lvl="1"/>
            <a:r>
              <a:rPr lang="hr-HR" sz="2000" dirty="0"/>
              <a:t>Dizajniranje novih struktura proteina </a:t>
            </a:r>
            <a:endParaRPr lang="hr-HR" sz="2000" dirty="0">
              <a:ea typeface="Calibri"/>
              <a:cs typeface="Calibri"/>
            </a:endParaRPr>
          </a:p>
          <a:p>
            <a:pPr lvl="1"/>
            <a:r>
              <a:rPr lang="hr-HR" sz="2000" dirty="0"/>
              <a:t>Dizajniranje kodirajućih sekvenci gena (Coding DNA Sequence)</a:t>
            </a:r>
            <a:endParaRPr lang="hr-HR" sz="2000" dirty="0">
              <a:ea typeface="Calibri"/>
              <a:cs typeface="Calibri"/>
            </a:endParaRPr>
          </a:p>
          <a:p>
            <a:pPr lvl="1"/>
            <a:r>
              <a:rPr lang="hr-HR" sz="2000" dirty="0"/>
              <a:t>...</a:t>
            </a:r>
            <a:endParaRPr lang="hr-HR" sz="2000" dirty="0">
              <a:ea typeface="Calibri"/>
              <a:cs typeface="Calibri"/>
            </a:endParaRPr>
          </a:p>
          <a:p>
            <a:pPr lvl="1"/>
            <a:endParaRPr lang="hr-HR"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6</a:t>
            </a:fld>
            <a:endParaRPr lang="hr-HR"/>
          </a:p>
        </p:txBody>
      </p:sp>
    </p:spTree>
    <p:extLst>
      <p:ext uri="{BB962C8B-B14F-4D97-AF65-F5344CB8AC3E}">
        <p14:creationId xmlns:p14="http://schemas.microsoft.com/office/powerpoint/2010/main" val="9485034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600" dirty="0"/>
              <a:t>Generirajnje sintetičkog skupa medicinskih snimki</a:t>
            </a:r>
            <a:endParaRPr lang="en-US" sz="3600" dirty="0"/>
          </a:p>
        </p:txBody>
      </p:sp>
      <p:sp>
        <p:nvSpPr>
          <p:cNvPr id="3" name="Content Placeholder 2"/>
          <p:cNvSpPr>
            <a:spLocks noGrp="1"/>
          </p:cNvSpPr>
          <p:nvPr>
            <p:ph idx="1"/>
          </p:nvPr>
        </p:nvSpPr>
        <p:spPr/>
        <p:txBody>
          <a:bodyPr/>
          <a:lstStyle/>
          <a:p>
            <a:r>
              <a:rPr lang="hr-HR" sz="2400"/>
              <a:t>Sintetički skupovi snimki (rendgen, CT i MRI i sl.)</a:t>
            </a:r>
            <a:endParaRPr lang="hr-HR" sz="2400">
              <a:ea typeface="Calibri"/>
              <a:cs typeface="Calibri"/>
            </a:endParaRPr>
          </a:p>
          <a:p>
            <a:pPr lvl="1"/>
            <a:r>
              <a:rPr lang="hr-HR" sz="2000" dirty="0"/>
              <a:t>Omogućavaju proširenje i balansiranost u odnosu na originalni skup</a:t>
            </a:r>
            <a:endParaRPr lang="hr-HR" sz="2000" dirty="0">
              <a:ea typeface="Calibri"/>
              <a:cs typeface="Calibri"/>
            </a:endParaRPr>
          </a:p>
          <a:p>
            <a:pPr lvl="1"/>
            <a:r>
              <a:rPr lang="hr-HR" sz="2000" dirty="0"/>
              <a:t>Podaci se ne mogu povezati spravim pacijentima (zaštita privatnosti) – svojstva slika i uzorci originalnih podataka ostaju sačuvani</a:t>
            </a:r>
            <a:endParaRPr lang="hr-HR" sz="2000" dirty="0">
              <a:ea typeface="Calibri"/>
              <a:cs typeface="Calibri"/>
            </a:endParaRPr>
          </a:p>
          <a:p>
            <a:pPr lvl="1"/>
            <a:r>
              <a:rPr lang="hr-HR" sz="2000" dirty="0"/>
              <a:t>Neuronska mreža uči generirati sliku dok ne postane kvalitetna</a:t>
            </a:r>
            <a:endParaRPr lang="hr-HR" sz="2000" dirty="0">
              <a:ea typeface="Calibri"/>
              <a:cs typeface="Calibri"/>
            </a:endParaRPr>
          </a:p>
          <a:p>
            <a:endParaRPr lang="hr-HR" sz="1600" dirty="0"/>
          </a:p>
          <a:p>
            <a:endParaRPr lang="hr-HR" sz="1600" dirty="0"/>
          </a:p>
          <a:p>
            <a:endParaRPr lang="hr-HR" sz="1600" dirty="0"/>
          </a:p>
          <a:p>
            <a:endParaRPr lang="hr-HR" sz="1600" dirty="0"/>
          </a:p>
          <a:p>
            <a:endParaRPr lang="hr-HR" sz="1600" dirty="0"/>
          </a:p>
          <a:p>
            <a:pPr marL="0" indent="0">
              <a:buNone/>
            </a:pPr>
            <a:endParaRPr lang="hr-HR" sz="1600" dirty="0"/>
          </a:p>
          <a:p>
            <a:pPr marL="0" indent="0">
              <a:buNone/>
            </a:pPr>
            <a:endParaRPr lang="hr-HR" sz="1600" dirty="0"/>
          </a:p>
          <a:p>
            <a:r>
              <a:rPr lang="hr-HR" sz="1050" dirty="0" err="1"/>
              <a:t>Arora</a:t>
            </a:r>
            <a:r>
              <a:rPr lang="hr-HR" sz="1050" dirty="0"/>
              <a:t>, A., &amp; </a:t>
            </a:r>
            <a:r>
              <a:rPr lang="hr-HR" sz="1050" dirty="0" err="1"/>
              <a:t>Arora</a:t>
            </a:r>
            <a:r>
              <a:rPr lang="hr-HR" sz="1050" dirty="0"/>
              <a:t>, A. (2022). </a:t>
            </a:r>
            <a:r>
              <a:rPr lang="hr-HR" sz="1050" dirty="0" err="1"/>
              <a:t>Generative</a:t>
            </a:r>
            <a:r>
              <a:rPr lang="hr-HR" sz="1050" dirty="0"/>
              <a:t> </a:t>
            </a:r>
            <a:r>
              <a:rPr lang="hr-HR" sz="1050" dirty="0" err="1"/>
              <a:t>adversarial</a:t>
            </a:r>
            <a:r>
              <a:rPr lang="hr-HR" sz="1050" dirty="0"/>
              <a:t> </a:t>
            </a:r>
            <a:r>
              <a:rPr lang="hr-HR" sz="1050" dirty="0" err="1"/>
              <a:t>networks</a:t>
            </a:r>
            <a:r>
              <a:rPr lang="hr-HR" sz="1050" dirty="0"/>
              <a:t> </a:t>
            </a:r>
            <a:r>
              <a:rPr lang="hr-HR" sz="1050" dirty="0" err="1"/>
              <a:t>and</a:t>
            </a:r>
            <a:r>
              <a:rPr lang="hr-HR" sz="1050" dirty="0"/>
              <a:t> </a:t>
            </a:r>
            <a:r>
              <a:rPr lang="hr-HR" sz="1050" dirty="0" err="1"/>
              <a:t>synthetic</a:t>
            </a:r>
            <a:r>
              <a:rPr lang="hr-HR" sz="1050" dirty="0"/>
              <a:t> </a:t>
            </a:r>
            <a:r>
              <a:rPr lang="hr-HR" sz="1050" dirty="0" err="1"/>
              <a:t>patient</a:t>
            </a:r>
            <a:r>
              <a:rPr lang="hr-HR" sz="1050" dirty="0"/>
              <a:t> data: </a:t>
            </a:r>
            <a:r>
              <a:rPr lang="hr-HR" sz="1050" dirty="0" err="1"/>
              <a:t>current</a:t>
            </a:r>
            <a:r>
              <a:rPr lang="hr-HR" sz="1050" dirty="0"/>
              <a:t> </a:t>
            </a:r>
            <a:r>
              <a:rPr lang="hr-HR" sz="1050" dirty="0" err="1"/>
              <a:t>challenges</a:t>
            </a:r>
            <a:r>
              <a:rPr lang="hr-HR" sz="1050" dirty="0"/>
              <a:t> </a:t>
            </a:r>
            <a:r>
              <a:rPr lang="hr-HR" sz="1050" dirty="0" err="1"/>
              <a:t>and</a:t>
            </a:r>
            <a:r>
              <a:rPr lang="hr-HR" sz="1050" dirty="0"/>
              <a:t> future </a:t>
            </a:r>
            <a:r>
              <a:rPr lang="hr-HR" sz="1050" dirty="0" err="1"/>
              <a:t>perspectives</a:t>
            </a:r>
            <a:r>
              <a:rPr lang="hr-HR" sz="1050" dirty="0"/>
              <a:t>. </a:t>
            </a:r>
            <a:r>
              <a:rPr lang="hr-HR" sz="1050" i="1" dirty="0"/>
              <a:t>Future </a:t>
            </a:r>
            <a:r>
              <a:rPr lang="hr-HR" sz="1050" i="1" dirty="0" err="1"/>
              <a:t>Healthcare</a:t>
            </a:r>
            <a:r>
              <a:rPr lang="hr-HR" sz="1050" i="1" dirty="0"/>
              <a:t> Journal</a:t>
            </a:r>
            <a:r>
              <a:rPr lang="hr-HR" sz="1050" dirty="0"/>
              <a:t>, </a:t>
            </a:r>
            <a:r>
              <a:rPr lang="hr-HR" sz="1050" i="1" dirty="0"/>
              <a:t>9</a:t>
            </a:r>
            <a:r>
              <a:rPr lang="hr-HR" sz="1050" dirty="0"/>
              <a:t>(2), 190.</a:t>
            </a:r>
            <a:endParaRPr lang="hr-HR" sz="1050" dirty="0">
              <a:ea typeface="Calibri"/>
              <a:cs typeface="Calibri"/>
            </a:endParaRPr>
          </a:p>
          <a:p>
            <a:endParaRPr lang="hr-HR" sz="1050" dirty="0"/>
          </a:p>
        </p:txBody>
      </p:sp>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7</a:t>
            </a:fld>
            <a:endParaRPr lang="hr-HR"/>
          </a:p>
        </p:txBody>
      </p:sp>
      <p:pic>
        <p:nvPicPr>
          <p:cNvPr id="8194" name="Picture 2" descr="Enhanced Medical Imag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78" y="3933056"/>
            <a:ext cx="8009844" cy="183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97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16E27A-B486-47F5-8810-E76B24DF161B}"/>
              </a:ext>
            </a:extLst>
          </p:cNvPr>
          <p:cNvSpPr>
            <a:spLocks noGrp="1"/>
          </p:cNvSpPr>
          <p:nvPr>
            <p:ph type="title"/>
          </p:nvPr>
        </p:nvSpPr>
        <p:spPr/>
        <p:txBody>
          <a:bodyPr/>
          <a:lstStyle/>
          <a:p>
            <a:r>
              <a:rPr lang="hr-HR" sz="3600" dirty="0"/>
              <a:t>Generativni dizajn</a:t>
            </a:r>
          </a:p>
        </p:txBody>
      </p:sp>
      <p:sp>
        <p:nvSpPr>
          <p:cNvPr id="3" name="Rezervirano mjesto sadržaja 2">
            <a:extLst>
              <a:ext uri="{FF2B5EF4-FFF2-40B4-BE49-F238E27FC236}">
                <a16:creationId xmlns:a16="http://schemas.microsoft.com/office/drawing/2014/main" id="{A70417DB-7524-476C-9C0E-31AE93E27698}"/>
              </a:ext>
            </a:extLst>
          </p:cNvPr>
          <p:cNvSpPr>
            <a:spLocks noGrp="1"/>
          </p:cNvSpPr>
          <p:nvPr>
            <p:ph idx="1"/>
          </p:nvPr>
        </p:nvSpPr>
        <p:spPr>
          <a:xfrm>
            <a:off x="457200" y="1600200"/>
            <a:ext cx="8229600" cy="4530725"/>
          </a:xfrm>
        </p:spPr>
        <p:txBody>
          <a:bodyPr/>
          <a:lstStyle/>
          <a:p>
            <a:r>
              <a:rPr lang="hr-HR" sz="2000" dirty="0"/>
              <a:t>Primjer. Generiranje optimalne dizajne prema </a:t>
            </a:r>
            <a:br>
              <a:rPr lang="hr-HR" sz="2000" dirty="0"/>
            </a:br>
            <a:r>
              <a:rPr lang="hr-HR" sz="2000" dirty="0"/>
              <a:t>postavljenim zahtjevima</a:t>
            </a:r>
            <a:endParaRPr lang="hr-HR" sz="2000" dirty="0">
              <a:ea typeface="Calibri"/>
              <a:cs typeface="Calibri"/>
            </a:endParaRPr>
          </a:p>
          <a:p>
            <a:r>
              <a:rPr lang="hr-HR" sz="2000" dirty="0"/>
              <a:t>Inženjeri mogu stvoriti i simulirati tisuće dizajna </a:t>
            </a:r>
            <a:br>
              <a:rPr lang="hr-HR" sz="2000" dirty="0"/>
            </a:br>
            <a:r>
              <a:rPr lang="hr-HR" sz="2000" dirty="0"/>
              <a:t>u kratkom vremenskom razdoblju.</a:t>
            </a:r>
            <a:endParaRPr lang="hr-HR" sz="2000" dirty="0">
              <a:ea typeface="Calibri"/>
              <a:cs typeface="Calibri"/>
            </a:endParaRPr>
          </a:p>
        </p:txBody>
      </p:sp>
      <p:sp>
        <p:nvSpPr>
          <p:cNvPr id="4" name="Rezervirano mjesto broja slajda 3">
            <a:extLst>
              <a:ext uri="{FF2B5EF4-FFF2-40B4-BE49-F238E27FC236}">
                <a16:creationId xmlns:a16="http://schemas.microsoft.com/office/drawing/2014/main" id="{D1ADEA2E-22E8-4A8B-8FB8-25973DF2AE3C}"/>
              </a:ext>
            </a:extLst>
          </p:cNvPr>
          <p:cNvSpPr>
            <a:spLocks noGrp="1"/>
          </p:cNvSpPr>
          <p:nvPr>
            <p:ph type="sldNum" sz="quarter" idx="12"/>
          </p:nvPr>
        </p:nvSpPr>
        <p:spPr/>
        <p:txBody>
          <a:bodyPr/>
          <a:lstStyle/>
          <a:p>
            <a:pPr>
              <a:defRPr/>
            </a:pPr>
            <a:fld id="{4133C3D5-0295-4409-8B4E-77C9868656B5}" type="slidenum">
              <a:rPr lang="hr-HR" smtClean="0"/>
              <a:pPr>
                <a:defRPr/>
              </a:pPr>
              <a:t>8</a:t>
            </a:fld>
            <a:endParaRPr lang="hr-HR"/>
          </a:p>
        </p:txBody>
      </p:sp>
      <p:pic>
        <p:nvPicPr>
          <p:cNvPr id="1026" name="Picture 2" descr="https://utcn-robotica.ro/wp-content/uploads/2023/03/b1-1.png">
            <a:extLst>
              <a:ext uri="{FF2B5EF4-FFF2-40B4-BE49-F238E27FC236}">
                <a16:creationId xmlns:a16="http://schemas.microsoft.com/office/drawing/2014/main" id="{B0E418A3-2BB1-4F98-9198-8A4B5B16A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146833"/>
            <a:ext cx="6778797"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Pravokutnik 4">
            <a:extLst>
              <a:ext uri="{FF2B5EF4-FFF2-40B4-BE49-F238E27FC236}">
                <a16:creationId xmlns:a16="http://schemas.microsoft.com/office/drawing/2014/main" id="{C6345AE0-9277-4DA0-949C-A916CA37FA19}"/>
              </a:ext>
            </a:extLst>
          </p:cNvPr>
          <p:cNvSpPr/>
          <p:nvPr/>
        </p:nvSpPr>
        <p:spPr>
          <a:xfrm>
            <a:off x="395536" y="6475568"/>
            <a:ext cx="5482952" cy="261610"/>
          </a:xfrm>
          <a:prstGeom prst="rect">
            <a:avLst/>
          </a:prstGeom>
        </p:spPr>
        <p:txBody>
          <a:bodyPr wrap="square">
            <a:spAutoFit/>
          </a:bodyPr>
          <a:lstStyle/>
          <a:p>
            <a:r>
              <a:rPr lang="hr-HR" sz="1100" dirty="0"/>
              <a:t>https://edstechnologies.com/blog/generative-design-a-new-era-in-product-design/</a:t>
            </a:r>
          </a:p>
        </p:txBody>
      </p:sp>
      <p:pic>
        <p:nvPicPr>
          <p:cNvPr id="6" name="Slika 5">
            <a:extLst>
              <a:ext uri="{FF2B5EF4-FFF2-40B4-BE49-F238E27FC236}">
                <a16:creationId xmlns:a16="http://schemas.microsoft.com/office/drawing/2014/main" id="{EA90344C-431F-45FE-ABAD-9286ED7B376D}"/>
              </a:ext>
            </a:extLst>
          </p:cNvPr>
          <p:cNvPicPr>
            <a:picLocks noChangeAspect="1"/>
          </p:cNvPicPr>
          <p:nvPr/>
        </p:nvPicPr>
        <p:blipFill>
          <a:blip r:embed="rId4"/>
          <a:stretch>
            <a:fillRect/>
          </a:stretch>
        </p:blipFill>
        <p:spPr>
          <a:xfrm>
            <a:off x="7200244" y="1628800"/>
            <a:ext cx="1847593" cy="4686385"/>
          </a:xfrm>
          <a:prstGeom prst="rect">
            <a:avLst/>
          </a:prstGeom>
        </p:spPr>
      </p:pic>
    </p:spTree>
    <p:extLst>
      <p:ext uri="{BB962C8B-B14F-4D97-AF65-F5344CB8AC3E}">
        <p14:creationId xmlns:p14="http://schemas.microsoft.com/office/powerpoint/2010/main" val="39145393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200" dirty="0"/>
              <a:t>Alat </a:t>
            </a:r>
            <a:r>
              <a:rPr lang="en-US" sz="3200" dirty="0" err="1"/>
              <a:t>Rfdiffusion</a:t>
            </a:r>
            <a:br>
              <a:rPr lang="hr-HR" sz="3200" dirty="0"/>
            </a:br>
            <a:r>
              <a:rPr lang="en-US" sz="3200" dirty="0"/>
              <a:t>A generative model for protein design</a:t>
            </a:r>
            <a:endParaRPr lang="en-US" sz="2000" dirty="0"/>
          </a:p>
        </p:txBody>
      </p:sp>
      <p:pic>
        <p:nvPicPr>
          <p:cNvPr id="6" name="rfdiffusion-animation-by-ian-c-haydon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6660" y="3140252"/>
            <a:ext cx="5525838" cy="3108148"/>
          </a:xfrm>
        </p:spPr>
      </p:pic>
      <p:sp>
        <p:nvSpPr>
          <p:cNvPr id="4" name="Slide Number Placeholder 3"/>
          <p:cNvSpPr>
            <a:spLocks noGrp="1"/>
          </p:cNvSpPr>
          <p:nvPr>
            <p:ph type="sldNum" sz="quarter" idx="12"/>
          </p:nvPr>
        </p:nvSpPr>
        <p:spPr/>
        <p:txBody>
          <a:bodyPr/>
          <a:lstStyle/>
          <a:p>
            <a:pPr>
              <a:defRPr/>
            </a:pPr>
            <a:fld id="{4133C3D5-0295-4409-8B4E-77C9868656B5}" type="slidenum">
              <a:rPr lang="hr-HR" smtClean="0"/>
              <a:pPr>
                <a:defRPr/>
              </a:pPr>
              <a:t>9</a:t>
            </a:fld>
            <a:endParaRPr lang="hr-HR"/>
          </a:p>
        </p:txBody>
      </p:sp>
      <p:sp>
        <p:nvSpPr>
          <p:cNvPr id="7" name="Rectangle 6"/>
          <p:cNvSpPr/>
          <p:nvPr/>
        </p:nvSpPr>
        <p:spPr>
          <a:xfrm>
            <a:off x="443844" y="1608497"/>
            <a:ext cx="8088596" cy="120032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hr-HR">
                <a:latin typeface="Arial"/>
                <a:cs typeface="Arial"/>
              </a:rPr>
              <a:t>Baker Lab, Institute for Protein Design, University </a:t>
            </a:r>
            <a:r>
              <a:rPr lang="hr-HR" err="1">
                <a:latin typeface="Arial"/>
                <a:cs typeface="Arial"/>
              </a:rPr>
              <a:t>of</a:t>
            </a:r>
            <a:r>
              <a:rPr lang="hr-HR">
                <a:latin typeface="Arial"/>
                <a:cs typeface="Arial"/>
              </a:rPr>
              <a:t> Washington</a:t>
            </a:r>
            <a:endParaRPr lang="hr-HR">
              <a:solidFill>
                <a:srgbClr val="000000"/>
              </a:solidFill>
              <a:latin typeface="Arial"/>
              <a:cs typeface="Arial"/>
            </a:endParaRPr>
          </a:p>
          <a:p>
            <a:pPr marL="285750" indent="-285750">
              <a:buFont typeface="Arial" panose="020B0604020202020204" pitchFamily="34" charset="0"/>
              <a:buChar char="•"/>
            </a:pPr>
            <a:r>
              <a:rPr lang="hr-HR" dirty="0">
                <a:solidFill>
                  <a:srgbClr val="000000"/>
                </a:solidFill>
                <a:latin typeface="-apple-system"/>
                <a:cs typeface="Arial"/>
              </a:rPr>
              <a:t>Ožujak 2023., otvoren pristup, dan na slobodno korištenje svim znanstvenicima</a:t>
            </a:r>
          </a:p>
          <a:p>
            <a:pPr marL="285750" indent="-285750">
              <a:buFont typeface="Arial" panose="020B0604020202020204" pitchFamily="34" charset="0"/>
              <a:buChar char="•"/>
            </a:pPr>
            <a:r>
              <a:rPr lang="hr-HR" dirty="0">
                <a:solidFill>
                  <a:srgbClr val="000000"/>
                </a:solidFill>
                <a:latin typeface="-apple-system"/>
                <a:cs typeface="Arial"/>
              </a:rPr>
              <a:t>Video: Generiran je novi protein (narančasto) koji se veže na receptor inzulina (plavo)</a:t>
            </a:r>
            <a:endParaRPr lang="hr-HR" dirty="0">
              <a:cs typeface="Arial"/>
            </a:endParaRPr>
          </a:p>
        </p:txBody>
      </p:sp>
    </p:spTree>
    <p:extLst>
      <p:ext uri="{BB962C8B-B14F-4D97-AF65-F5344CB8AC3E}">
        <p14:creationId xmlns:p14="http://schemas.microsoft.com/office/powerpoint/2010/main" val="48583731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nastava">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r-HR"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r-HR"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0AB112D9BC54B9308B3C5A18B6323" ma:contentTypeVersion="17" ma:contentTypeDescription="Create a new document." ma:contentTypeScope="" ma:versionID="2c8843d30cb3c223b16d38fc263489fd">
  <xsd:schema xmlns:xsd="http://www.w3.org/2001/XMLSchema" xmlns:xs="http://www.w3.org/2001/XMLSchema" xmlns:p="http://schemas.microsoft.com/office/2006/metadata/properties" xmlns:ns3="e765b9dd-e833-44ca-9cd3-f58338cba3f9" xmlns:ns4="3b5c8081-8115-4fff-9793-7617ce2fb108" targetNamespace="http://schemas.microsoft.com/office/2006/metadata/properties" ma:root="true" ma:fieldsID="5a7e8d0f00c6375f18250e799c0dc8c4" ns3:_="" ns4:_="">
    <xsd:import namespace="e765b9dd-e833-44ca-9cd3-f58338cba3f9"/>
    <xsd:import namespace="3b5c8081-8115-4fff-9793-7617ce2fb10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65b9dd-e833-44ca-9cd3-f58338cba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5c8081-8115-4fff-9793-7617ce2fb10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765b9dd-e833-44ca-9cd3-f58338cba3f9" xsi:nil="true"/>
  </documentManagement>
</p:properties>
</file>

<file path=customXml/itemProps1.xml><?xml version="1.0" encoding="utf-8"?>
<ds:datastoreItem xmlns:ds="http://schemas.openxmlformats.org/officeDocument/2006/customXml" ds:itemID="{DBDA27BB-C8E9-49A0-8117-736D542854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65b9dd-e833-44ca-9cd3-f58338cba3f9"/>
    <ds:schemaRef ds:uri="3b5c8081-8115-4fff-9793-7617ce2fb1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57EE0B-C2A9-46D7-AAAE-6EB4893F83CC}">
  <ds:schemaRefs>
    <ds:schemaRef ds:uri="http://schemas.microsoft.com/sharepoint/v3/contenttype/forms"/>
  </ds:schemaRefs>
</ds:datastoreItem>
</file>

<file path=customXml/itemProps3.xml><?xml version="1.0" encoding="utf-8"?>
<ds:datastoreItem xmlns:ds="http://schemas.openxmlformats.org/officeDocument/2006/customXml" ds:itemID="{2378C76E-1A76-446E-B58B-18784F46CB65}">
  <ds:schemaRef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http://purl.org/dc/terms/"/>
    <ds:schemaRef ds:uri="http://schemas.openxmlformats.org/package/2006/metadata/core-properties"/>
    <ds:schemaRef ds:uri="3b5c8081-8115-4fff-9793-7617ce2fb108"/>
    <ds:schemaRef ds:uri="e765b9dd-e833-44ca-9cd3-f58338cba3f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7511</TotalTime>
  <Words>1502</Words>
  <Application>Microsoft Office PowerPoint</Application>
  <PresentationFormat>Prikaz na zaslonu (4:3)</PresentationFormat>
  <Paragraphs>293</Paragraphs>
  <Slides>49</Slides>
  <Notes>7</Notes>
  <HiddenSlides>0</HiddenSlides>
  <MMClips>1</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49</vt:i4>
      </vt:variant>
    </vt:vector>
  </HeadingPairs>
  <TitlesOfParts>
    <vt:vector size="57" baseType="lpstr">
      <vt:lpstr>-apple-system</vt:lpstr>
      <vt:lpstr>Arial</vt:lpstr>
      <vt:lpstr>Calibri</vt:lpstr>
      <vt:lpstr>Garamond</vt:lpstr>
      <vt:lpstr>ProximaVara-Roman</vt:lpstr>
      <vt:lpstr>Times New Roman</vt:lpstr>
      <vt:lpstr>Wingdings</vt:lpstr>
      <vt:lpstr>nastava</vt:lpstr>
      <vt:lpstr>Umjetna inteligencija u otvorenoj znanosti – novi izazovi pred istraživačima </vt:lpstr>
      <vt:lpstr>Sadržaj</vt:lpstr>
      <vt:lpstr>Trendovi u razvoju AI</vt:lpstr>
      <vt:lpstr>Trendovi u razvoju AI</vt:lpstr>
      <vt:lpstr>Veliki jezični modeli (LLMs)</vt:lpstr>
      <vt:lpstr>Primjeri korištenja generativne AI u znanosti</vt:lpstr>
      <vt:lpstr>Generirajnje sintetičkog skupa medicinskih snimki</vt:lpstr>
      <vt:lpstr>Generativni dizajn</vt:lpstr>
      <vt:lpstr>Alat Rfdiffusion A generative model for protein design</vt:lpstr>
      <vt:lpstr>Istraživanje: koliko znanstvenici koriste AI</vt:lpstr>
      <vt:lpstr>Istraživanje: koliko znanstvenici koriste AI</vt:lpstr>
      <vt:lpstr>Istraživanje: koliko znanstvenici koriste AI</vt:lpstr>
      <vt:lpstr>Primjena AI u znanosti - izazovi</vt:lpstr>
      <vt:lpstr>Uloga i važnost otvorene znanosti</vt:lpstr>
      <vt:lpstr>Uloga i važnost otvorene znanosti</vt:lpstr>
      <vt:lpstr>AI ALATI kao pomoć u znanstveno-istraživačkom radu  </vt:lpstr>
      <vt:lpstr>Alati temeljeni na generativnoj AI</vt:lpstr>
      <vt:lpstr>ChatGPT - prompt</vt:lpstr>
      <vt:lpstr>AI alati za proučavanje i pisanje zn. radova - primjeri</vt:lpstr>
      <vt:lpstr>AI alati - primjeri</vt:lpstr>
      <vt:lpstr>Primjer. SciSpace</vt:lpstr>
      <vt:lpstr>Primjer. SciSpace b</vt:lpstr>
      <vt:lpstr>PowerPoint prezentacija</vt:lpstr>
      <vt:lpstr>Primjena kopilota</vt:lpstr>
      <vt:lpstr>PowerPoint prezentacija</vt:lpstr>
      <vt:lpstr>PowerPoint prezentacija</vt:lpstr>
      <vt:lpstr>PowerPoint prezentacija</vt:lpstr>
      <vt:lpstr>Kopilot s tablicom</vt:lpstr>
      <vt:lpstr>Generiranje citata</vt:lpstr>
      <vt:lpstr>Parafraziranje i uređivanje teksta</vt:lpstr>
      <vt:lpstr>Detektor generiranih tekstova</vt:lpstr>
      <vt:lpstr>Primjer AI alata: Consensus</vt:lpstr>
      <vt:lpstr>Primjer AI alata: Consensus</vt:lpstr>
      <vt:lpstr>Primjer AI alata: PDFChat</vt:lpstr>
      <vt:lpstr>Research Rabbit</vt:lpstr>
      <vt:lpstr>Research Rabbit</vt:lpstr>
      <vt:lpstr>Primjer AI alata: Scite</vt:lpstr>
      <vt:lpstr>Možemo li prepoznati tekst koji je generirala AI?</vt:lpstr>
      <vt:lpstr>Alat koji je objavio OpenAI</vt:lpstr>
      <vt:lpstr>Istraživanje značajki AI teksta </vt:lpstr>
      <vt:lpstr>Razlike u stilu pisanja ljudi i AI</vt:lpstr>
      <vt:lpstr>AI alati - primjeri</vt:lpstr>
      <vt:lpstr>Budući trendovi?</vt:lpstr>
      <vt:lpstr>Zaključak </vt:lpstr>
      <vt:lpstr>Reference</vt:lpstr>
      <vt:lpstr>Umjetna inteligencija u otvorenoj znanosti – novi izazovi pred istraživačima </vt:lpstr>
      <vt:lpstr>Istraživanje: koliko znanstvenici koriste AI</vt:lpstr>
      <vt:lpstr>Politike časopisa o korištenju AI</vt:lpstr>
      <vt:lpstr>Politike časopisa o korištenju AI</vt:lpstr>
    </vt:vector>
  </TitlesOfParts>
  <Company>F.F.Ri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PZUI</dc:title>
  <dc:creator>Ana Meštrović</dc:creator>
  <cp:lastModifiedBy>Ana Meštrović</cp:lastModifiedBy>
  <cp:revision>1698</cp:revision>
  <dcterms:created xsi:type="dcterms:W3CDTF">2010-10-05T06:37:30Z</dcterms:created>
  <dcterms:modified xsi:type="dcterms:W3CDTF">2023-12-08T13:59:12Z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0x0101000FA0AB112D9BC54B9308B3C5A18B6323</vt:lpwstr>
  </property>
</Properties>
</file>